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webextensions/webextension2.xml" ContentType="application/vnd.ms-office.webextension+xml"/>
  <Override PartName="/ppt/webextensions/webextension3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93" r:id="rId3"/>
    <p:sldId id="274" r:id="rId4"/>
    <p:sldId id="275" r:id="rId5"/>
    <p:sldId id="288" r:id="rId6"/>
    <p:sldId id="260" r:id="rId7"/>
    <p:sldId id="261" r:id="rId8"/>
    <p:sldId id="271" r:id="rId9"/>
    <p:sldId id="265" r:id="rId10"/>
    <p:sldId id="257" r:id="rId11"/>
    <p:sldId id="272" r:id="rId12"/>
    <p:sldId id="263" r:id="rId13"/>
    <p:sldId id="276" r:id="rId14"/>
    <p:sldId id="277" r:id="rId15"/>
    <p:sldId id="278" r:id="rId16"/>
    <p:sldId id="279" r:id="rId17"/>
    <p:sldId id="268" r:id="rId18"/>
    <p:sldId id="273" r:id="rId19"/>
    <p:sldId id="267" r:id="rId20"/>
    <p:sldId id="262" r:id="rId21"/>
    <p:sldId id="259" r:id="rId22"/>
    <p:sldId id="264" r:id="rId23"/>
    <p:sldId id="258" r:id="rId24"/>
    <p:sldId id="282" r:id="rId25"/>
    <p:sldId id="266" r:id="rId26"/>
    <p:sldId id="269" r:id="rId27"/>
    <p:sldId id="280" r:id="rId28"/>
    <p:sldId id="281" r:id="rId29"/>
    <p:sldId id="286" r:id="rId30"/>
    <p:sldId id="287" r:id="rId31"/>
    <p:sldId id="283" r:id="rId32"/>
    <p:sldId id="285" r:id="rId33"/>
    <p:sldId id="256" r:id="rId34"/>
    <p:sldId id="289" r:id="rId35"/>
    <p:sldId id="290" r:id="rId36"/>
    <p:sldId id="291" r:id="rId37"/>
    <p:sldId id="270" r:id="rId38"/>
    <p:sldId id="292" r:id="rId39"/>
  </p:sldIdLst>
  <p:sldSz cx="12192000" cy="6858000"/>
  <p:notesSz cx="6858000" cy="9144000"/>
  <p:defaultTextStyle>
    <a:defPPr>
      <a:defRPr lang="hu-H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5C4E9"/>
    <a:srgbClr val="DBEFFA"/>
    <a:srgbClr val="B7E0F4"/>
    <a:srgbClr val="DAEFF9"/>
    <a:srgbClr val="D9EEF9"/>
    <a:srgbClr val="B4DFF3"/>
    <a:srgbClr val="C3C3C3"/>
    <a:srgbClr val="A2D7F0"/>
    <a:srgbClr val="A9DAF2"/>
    <a:srgbClr val="8BCE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173" autoAdjust="0"/>
  </p:normalViewPr>
  <p:slideViewPr>
    <p:cSldViewPr snapToGrid="0">
      <p:cViewPr varScale="1">
        <p:scale>
          <a:sx n="104" d="100"/>
          <a:sy n="104" d="100"/>
        </p:scale>
        <p:origin x="87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E53ED061-6C1B-FBE9-7916-501F1B02C2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51842881-0DD1-CCDD-D3E5-51C4F47107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u-HU"/>
              <a:t>Kattintson ide az alcím mintájának szerkesztéséhez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9DC84224-A72B-18EB-DA03-DAD897978D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ADC30-2E3D-4917-B9BA-C0588C389B45}" type="datetimeFigureOut">
              <a:rPr lang="hu-HU" smtClean="0"/>
              <a:t>2024. 06. 03.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1260A53E-1FC8-6067-4D92-4F1044DF4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D7FDC277-CD45-490B-01D2-4A8A261C1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4E8F2-3CC9-4CEF-A321-09253B23A6EF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697425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BE685D6E-B0D8-1E6D-A49A-9E2F062BA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903740C1-1508-BD29-6EE0-0AC67B7D5B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F080C696-044F-4916-D7A3-81F298EE1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ADC30-2E3D-4917-B9BA-C0588C389B45}" type="datetimeFigureOut">
              <a:rPr lang="hu-HU" smtClean="0"/>
              <a:t>2024. 06. 03.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4A253E58-C081-8FC6-3A87-323F22E95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58FC51AB-F5F5-9254-473B-4383C0F8E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4E8F2-3CC9-4CEF-A321-09253B23A6EF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166289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0F3EBDEF-7980-F0CF-5D84-9EA2D1BCD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9741E710-B0B9-3843-E3D8-995CA4AF04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567C79BC-8B2C-D915-1862-4425E4B94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ADC30-2E3D-4917-B9BA-C0588C389B45}" type="datetimeFigureOut">
              <a:rPr lang="hu-HU" smtClean="0"/>
              <a:t>2024. 06. 03.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C48C75DF-AE7B-2533-C714-AA09A6E10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2BF752A0-6800-3171-933E-3614DDFF1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4E8F2-3CC9-4CEF-A321-09253B23A6EF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4065144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C851A0A8-1E31-C315-9FA1-A1D680CCA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B74A5381-31B0-7A2A-6E65-441AE24397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Tartalom helye 3">
            <a:extLst>
              <a:ext uri="{FF2B5EF4-FFF2-40B4-BE49-F238E27FC236}">
                <a16:creationId xmlns:a16="http://schemas.microsoft.com/office/drawing/2014/main" id="{AC6D00A9-2EB8-7AB3-72E4-C97BEA06F6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9E1BEB71-837A-2A9E-47E7-8743AC5DF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ADC30-2E3D-4917-B9BA-C0588C389B45}" type="datetimeFigureOut">
              <a:rPr lang="hu-HU" smtClean="0"/>
              <a:t>2024. 06. 03.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C9B4EBBC-E0F1-5269-21C4-619D06778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CA69AA84-51FA-EE8D-1274-5959CC01D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4E8F2-3CC9-4CEF-A321-09253B23A6EF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728172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35DBF002-9A8F-A4EF-EF92-2C07B90CF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FE1D240F-6088-B2C9-BA69-D29E28447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Tartalom helye 3">
            <a:extLst>
              <a:ext uri="{FF2B5EF4-FFF2-40B4-BE49-F238E27FC236}">
                <a16:creationId xmlns:a16="http://schemas.microsoft.com/office/drawing/2014/main" id="{05D6F49B-98B8-E1B4-0707-BA3B83E32D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5" name="Szöveg helye 4">
            <a:extLst>
              <a:ext uri="{FF2B5EF4-FFF2-40B4-BE49-F238E27FC236}">
                <a16:creationId xmlns:a16="http://schemas.microsoft.com/office/drawing/2014/main" id="{D043D048-A4BA-A457-7E19-CB4E0958B2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6" name="Tartalom helye 5">
            <a:extLst>
              <a:ext uri="{FF2B5EF4-FFF2-40B4-BE49-F238E27FC236}">
                <a16:creationId xmlns:a16="http://schemas.microsoft.com/office/drawing/2014/main" id="{17DD577A-6ED6-8291-7508-1DBA1A8B36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7" name="Dátum helye 6">
            <a:extLst>
              <a:ext uri="{FF2B5EF4-FFF2-40B4-BE49-F238E27FC236}">
                <a16:creationId xmlns:a16="http://schemas.microsoft.com/office/drawing/2014/main" id="{9415D149-25BD-5210-AEBE-8E80897145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ADC30-2E3D-4917-B9BA-C0588C389B45}" type="datetimeFigureOut">
              <a:rPr lang="hu-HU" smtClean="0"/>
              <a:t>2024. 06. 03.</a:t>
            </a:fld>
            <a:endParaRPr lang="hu-HU"/>
          </a:p>
        </p:txBody>
      </p:sp>
      <p:sp>
        <p:nvSpPr>
          <p:cNvPr id="8" name="Élőláb helye 7">
            <a:extLst>
              <a:ext uri="{FF2B5EF4-FFF2-40B4-BE49-F238E27FC236}">
                <a16:creationId xmlns:a16="http://schemas.microsoft.com/office/drawing/2014/main" id="{F0BE8ECA-BE21-96DB-CB8A-D5EA8099E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9" name="Dia számának helye 8">
            <a:extLst>
              <a:ext uri="{FF2B5EF4-FFF2-40B4-BE49-F238E27FC236}">
                <a16:creationId xmlns:a16="http://schemas.microsoft.com/office/drawing/2014/main" id="{884CDF00-C224-E5C0-A1D6-70C1BCAE3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4E8F2-3CC9-4CEF-A321-09253B23A6EF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88668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74D4C57E-6852-E66B-3F76-93874B1FA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Dátum helye 2">
            <a:extLst>
              <a:ext uri="{FF2B5EF4-FFF2-40B4-BE49-F238E27FC236}">
                <a16:creationId xmlns:a16="http://schemas.microsoft.com/office/drawing/2014/main" id="{0419B1A5-E255-EC69-16C1-42588E37EB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ADC30-2E3D-4917-B9BA-C0588C389B45}" type="datetimeFigureOut">
              <a:rPr lang="hu-HU" smtClean="0"/>
              <a:t>2024. 06. 03.</a:t>
            </a:fld>
            <a:endParaRPr lang="hu-HU"/>
          </a:p>
        </p:txBody>
      </p:sp>
      <p:sp>
        <p:nvSpPr>
          <p:cNvPr id="4" name="Élőláb helye 3">
            <a:extLst>
              <a:ext uri="{FF2B5EF4-FFF2-40B4-BE49-F238E27FC236}">
                <a16:creationId xmlns:a16="http://schemas.microsoft.com/office/drawing/2014/main" id="{95CDE8E8-778D-0052-D6BA-F6A9763A8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5" name="Dia számának helye 4">
            <a:extLst>
              <a:ext uri="{FF2B5EF4-FFF2-40B4-BE49-F238E27FC236}">
                <a16:creationId xmlns:a16="http://schemas.microsoft.com/office/drawing/2014/main" id="{9A2A9D4B-AA99-BD8D-BDD7-32121D228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4E8F2-3CC9-4CEF-A321-09253B23A6EF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87723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átum helye 1">
            <a:extLst>
              <a:ext uri="{FF2B5EF4-FFF2-40B4-BE49-F238E27FC236}">
                <a16:creationId xmlns:a16="http://schemas.microsoft.com/office/drawing/2014/main" id="{24CE86FD-440F-E27D-0229-867E1DE63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ADC30-2E3D-4917-B9BA-C0588C389B45}" type="datetimeFigureOut">
              <a:rPr lang="hu-HU" smtClean="0"/>
              <a:t>2024. 06. 03.</a:t>
            </a:fld>
            <a:endParaRPr lang="hu-HU"/>
          </a:p>
        </p:txBody>
      </p:sp>
      <p:sp>
        <p:nvSpPr>
          <p:cNvPr id="3" name="Élőláb helye 2">
            <a:extLst>
              <a:ext uri="{FF2B5EF4-FFF2-40B4-BE49-F238E27FC236}">
                <a16:creationId xmlns:a16="http://schemas.microsoft.com/office/drawing/2014/main" id="{97D6325F-1649-FB4E-C1BC-0DE1C6181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>
            <a:extLst>
              <a:ext uri="{FF2B5EF4-FFF2-40B4-BE49-F238E27FC236}">
                <a16:creationId xmlns:a16="http://schemas.microsoft.com/office/drawing/2014/main" id="{820A6A88-8691-6C62-8085-AE333E8FD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4E8F2-3CC9-4CEF-A321-09253B23A6EF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628907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A1CBD5CC-2482-259D-A5F4-A4E101A2A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02EC6951-8E74-C64D-B4FA-C28B80E527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Szöveg helye 3">
            <a:extLst>
              <a:ext uri="{FF2B5EF4-FFF2-40B4-BE49-F238E27FC236}">
                <a16:creationId xmlns:a16="http://schemas.microsoft.com/office/drawing/2014/main" id="{0C1F44F8-4EF7-0607-ED7D-13C6925497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2E7720BA-192A-0FC8-E9A1-85CEFB174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ADC30-2E3D-4917-B9BA-C0588C389B45}" type="datetimeFigureOut">
              <a:rPr lang="hu-HU" smtClean="0"/>
              <a:t>2024. 06. 03.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6C0AED46-463C-C28D-0BC5-E088E2B0E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443B7892-96BA-4741-5E93-353EFB51E5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4E8F2-3CC9-4CEF-A321-09253B23A6EF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365069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80C8B79B-342B-E045-1669-FA6A7C323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Kép helye 2">
            <a:extLst>
              <a:ext uri="{FF2B5EF4-FFF2-40B4-BE49-F238E27FC236}">
                <a16:creationId xmlns:a16="http://schemas.microsoft.com/office/drawing/2014/main" id="{7909E8EC-A374-7EF1-2D39-6226952FDA9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u-HU"/>
          </a:p>
        </p:txBody>
      </p:sp>
      <p:sp>
        <p:nvSpPr>
          <p:cNvPr id="4" name="Szöveg helye 3">
            <a:extLst>
              <a:ext uri="{FF2B5EF4-FFF2-40B4-BE49-F238E27FC236}">
                <a16:creationId xmlns:a16="http://schemas.microsoft.com/office/drawing/2014/main" id="{DF0B78EF-F968-2CB9-C3B4-15D3DAEC54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2C778F26-8049-AEDB-737A-317B0B36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ADC30-2E3D-4917-B9BA-C0588C389B45}" type="datetimeFigureOut">
              <a:rPr lang="hu-HU" smtClean="0"/>
              <a:t>2024. 06. 03.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C2E01E0F-0106-43B6-E9F1-F27B778DD6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3151712C-AFC5-075E-EE3A-6D79C8CC9E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4E8F2-3CC9-4CEF-A321-09253B23A6EF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867442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E4619E56-3834-DFC8-2200-BD5A97D08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Függőleges szöveg helye 2">
            <a:extLst>
              <a:ext uri="{FF2B5EF4-FFF2-40B4-BE49-F238E27FC236}">
                <a16:creationId xmlns:a16="http://schemas.microsoft.com/office/drawing/2014/main" id="{16116A8E-1969-A629-820E-421AA8ED1A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9CD24E17-D3F1-957B-1DA4-3C533A23B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ADC30-2E3D-4917-B9BA-C0588C389B45}" type="datetimeFigureOut">
              <a:rPr lang="hu-HU" smtClean="0"/>
              <a:t>2024. 06. 03.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35C29D3B-8DD5-9DB2-8893-F66053E3F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D015CDB3-5BC0-382E-19C7-2E38007CF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4E8F2-3CC9-4CEF-A321-09253B23A6EF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625942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üggőleges cím 1">
            <a:extLst>
              <a:ext uri="{FF2B5EF4-FFF2-40B4-BE49-F238E27FC236}">
                <a16:creationId xmlns:a16="http://schemas.microsoft.com/office/drawing/2014/main" id="{170F9644-C594-4E8D-CA7F-D07EA62368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Függőleges szöveg helye 2">
            <a:extLst>
              <a:ext uri="{FF2B5EF4-FFF2-40B4-BE49-F238E27FC236}">
                <a16:creationId xmlns:a16="http://schemas.microsoft.com/office/drawing/2014/main" id="{0EAF6516-D2C1-22D1-B05C-2D28619778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5E760CA1-A6B2-EC36-EC6B-D35CB55652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ADC30-2E3D-4917-B9BA-C0588C389B45}" type="datetimeFigureOut">
              <a:rPr lang="hu-HU" smtClean="0"/>
              <a:t>2024. 06. 03.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8C37D92C-471C-D2A9-8C6B-1C9E7567C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63A1C2BF-733D-23C2-69F7-B85F33436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4E8F2-3CC9-4CEF-A321-09253B23A6EF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4185327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helye 1">
            <a:extLst>
              <a:ext uri="{FF2B5EF4-FFF2-40B4-BE49-F238E27FC236}">
                <a16:creationId xmlns:a16="http://schemas.microsoft.com/office/drawing/2014/main" id="{89AEAFE1-94EC-1F43-8A83-2F5A12CF5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CEC80B3C-482F-9687-1774-EB4E1E535F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C1625FBC-6405-2C4A-1BF6-383152FFBD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0ADC30-2E3D-4917-B9BA-C0588C389B45}" type="datetimeFigureOut">
              <a:rPr lang="hu-HU" smtClean="0"/>
              <a:t>2024. 06. 03.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DB9677E2-BE07-182D-5C18-D818C313EF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3573DADE-FDA2-4961-5F1E-E73BEEA022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AA4E8F2-3CC9-4CEF-A321-09253B23A6EF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402122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u-H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microsoft.com/office/2007/relationships/hdphoto" Target="../media/hdphoto3.wdp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6.jpg"/><Relationship Id="rId4" Type="http://schemas.openxmlformats.org/officeDocument/2006/relationships/image" Target="../media/image55.jp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jpg"/><Relationship Id="rId3" Type="http://schemas.openxmlformats.org/officeDocument/2006/relationships/image" Target="../media/image29.png"/><Relationship Id="rId7" Type="http://schemas.openxmlformats.org/officeDocument/2006/relationships/image" Target="../media/image63.jpg"/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png"/><Relationship Id="rId5" Type="http://schemas.openxmlformats.org/officeDocument/2006/relationships/image" Target="../media/image61.jpg"/><Relationship Id="rId4" Type="http://schemas.openxmlformats.org/officeDocument/2006/relationships/image" Target="../media/image60.jp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Kép 1" descr="A képen Emberi arc, ruházat, személy, ruha látható&#10;&#10;Automatikusan generált leírás">
            <a:extLst>
              <a:ext uri="{FF2B5EF4-FFF2-40B4-BE49-F238E27FC236}">
                <a16:creationId xmlns:a16="http://schemas.microsoft.com/office/drawing/2014/main" id="{2037823B-9C93-2561-11DE-202E2390E1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514" b="18970"/>
          <a:stretch/>
        </p:blipFill>
        <p:spPr>
          <a:xfrm>
            <a:off x="-193943" y="0"/>
            <a:ext cx="12191980" cy="6856718"/>
          </a:xfrm>
          <a:prstGeom prst="rect">
            <a:avLst/>
          </a:prstGeom>
        </p:spPr>
      </p:pic>
      <p:sp>
        <p:nvSpPr>
          <p:cNvPr id="3" name="Szövegdoboz 2">
            <a:extLst>
              <a:ext uri="{FF2B5EF4-FFF2-40B4-BE49-F238E27FC236}">
                <a16:creationId xmlns:a16="http://schemas.microsoft.com/office/drawing/2014/main" id="{A874F207-F2EC-F00E-6380-8F80786E9E94}"/>
              </a:ext>
            </a:extLst>
          </p:cNvPr>
          <p:cNvSpPr txBox="1"/>
          <p:nvPr/>
        </p:nvSpPr>
        <p:spPr>
          <a:xfrm>
            <a:off x="6326909" y="2281382"/>
            <a:ext cx="358370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2800" i="1" dirty="0">
                <a:solidFill>
                  <a:srgbClr val="C00000"/>
                </a:solidFill>
                <a:latin typeface="Arial Black" panose="020B0A04020102020204" pitchFamily="34" charset="0"/>
              </a:rPr>
              <a:t>Szép estét Lions BARÁTAIM!</a:t>
            </a:r>
          </a:p>
        </p:txBody>
      </p:sp>
      <p:sp>
        <p:nvSpPr>
          <p:cNvPr id="4" name="Szövegdoboz 3">
            <a:extLst>
              <a:ext uri="{FF2B5EF4-FFF2-40B4-BE49-F238E27FC236}">
                <a16:creationId xmlns:a16="http://schemas.microsoft.com/office/drawing/2014/main" id="{B95E759B-4B10-68E7-7AEF-8EAA92329DA6}"/>
              </a:ext>
            </a:extLst>
          </p:cNvPr>
          <p:cNvSpPr txBox="1"/>
          <p:nvPr/>
        </p:nvSpPr>
        <p:spPr>
          <a:xfrm rot="216024">
            <a:off x="3047888" y="452503"/>
            <a:ext cx="390153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dirty="0">
                <a:solidFill>
                  <a:srgbClr val="FF0000"/>
                </a:solidFill>
                <a:latin typeface="Arial Black" panose="020B0A04020102020204" pitchFamily="34" charset="0"/>
              </a:rPr>
              <a:t>G</a:t>
            </a:r>
            <a:br>
              <a:rPr lang="hu-HU">
                <a:solidFill>
                  <a:srgbClr val="FF0000"/>
                </a:solidFill>
                <a:latin typeface="Arial Black" panose="020B0A04020102020204" pitchFamily="34" charset="0"/>
              </a:rPr>
            </a:br>
            <a:r>
              <a:rPr lang="hu-HU">
                <a:solidFill>
                  <a:srgbClr val="FF0000"/>
                </a:solidFill>
                <a:latin typeface="Arial Black" panose="020B0A04020102020204" pitchFamily="34" charset="0"/>
              </a:rPr>
              <a:t>ÖDÖL</a:t>
            </a:r>
            <a:br>
              <a:rPr lang="hu-HU" dirty="0">
                <a:solidFill>
                  <a:srgbClr val="FF0000"/>
                </a:solidFill>
                <a:latin typeface="Arial Black" panose="020B0A04020102020204" pitchFamily="34" charset="0"/>
              </a:rPr>
            </a:br>
            <a:r>
              <a:rPr lang="hu-HU" dirty="0">
                <a:solidFill>
                  <a:srgbClr val="FF0000"/>
                </a:solidFill>
                <a:latin typeface="Arial Black" panose="020B0A04020102020204" pitchFamily="34" charset="0"/>
              </a:rPr>
              <a:t>L</a:t>
            </a:r>
            <a:br>
              <a:rPr lang="hu-HU" dirty="0">
                <a:solidFill>
                  <a:srgbClr val="FF0000"/>
                </a:solidFill>
                <a:latin typeface="Arial Black" panose="020B0A04020102020204" pitchFamily="34" charset="0"/>
              </a:rPr>
            </a:br>
            <a:r>
              <a:rPr lang="hu-HU" dirty="0">
                <a:solidFill>
                  <a:srgbClr val="FF0000"/>
                </a:solidFill>
                <a:latin typeface="Arial Black" panose="020B0A04020102020204" pitchFamily="34" charset="0"/>
              </a:rPr>
              <a:t>Ő</a:t>
            </a:r>
            <a:br>
              <a:rPr lang="hu-HU" dirty="0">
                <a:solidFill>
                  <a:srgbClr val="FF0000"/>
                </a:solidFill>
                <a:latin typeface="Arial Black" panose="020B0A04020102020204" pitchFamily="34" charset="0"/>
              </a:rPr>
            </a:br>
            <a:endParaRPr lang="hu-HU" dirty="0">
              <a:solidFill>
                <a:srgbClr val="FF0000"/>
              </a:solidFill>
              <a:latin typeface="Arial Black" panose="020B0A04020102020204" pitchFamily="34" charset="0"/>
            </a:endParaRPr>
          </a:p>
          <a:p>
            <a:pPr algn="ctr"/>
            <a:r>
              <a:rPr lang="hu-HU" dirty="0">
                <a:solidFill>
                  <a:srgbClr val="FF0000"/>
                </a:solidFill>
                <a:latin typeface="Arial Black" panose="020B0A04020102020204" pitchFamily="34" charset="0"/>
              </a:rPr>
              <a:t>2024.06.14</a:t>
            </a:r>
            <a:r>
              <a:rPr lang="hu-HU" dirty="0"/>
              <a:t>.</a:t>
            </a:r>
            <a:br>
              <a:rPr lang="hu-HU" dirty="0"/>
            </a:br>
            <a:br>
              <a:rPr lang="hu-HU" dirty="0"/>
            </a:br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3192699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Kép 1" descr="A képen Emberi arc, ruházat, ruha, nő látható&#10;&#10;Automatikusan generált leírás">
            <a:extLst>
              <a:ext uri="{FF2B5EF4-FFF2-40B4-BE49-F238E27FC236}">
                <a16:creationId xmlns:a16="http://schemas.microsoft.com/office/drawing/2014/main" id="{BCF71F22-31F9-6002-65DA-764852D246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848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Kép 2" descr="A képen szöveg, embléma, Betűtípus, Grafika látható&#10;&#10;Automatikusan generált leírás">
            <a:extLst>
              <a:ext uri="{FF2B5EF4-FFF2-40B4-BE49-F238E27FC236}">
                <a16:creationId xmlns:a16="http://schemas.microsoft.com/office/drawing/2014/main" id="{764CD640-8D0B-3F38-2E23-9576D2F85D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0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188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 descr="A képen szöveg, embléma, Védjegy, szimbólum látható&#10;&#10;Automatikusan generált leírás">
            <a:extLst>
              <a:ext uri="{FF2B5EF4-FFF2-40B4-BE49-F238E27FC236}">
                <a16:creationId xmlns:a16="http://schemas.microsoft.com/office/drawing/2014/main" id="{E80F4091-1900-CDBF-F1A9-EBB4C875BB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4945" y="336382"/>
            <a:ext cx="6086763" cy="6251642"/>
          </a:xfrm>
          <a:prstGeom prst="rect">
            <a:avLst/>
          </a:prstGeom>
          <a:ln w="190500" cap="sq">
            <a:solidFill>
              <a:schemeClr val="tx2">
                <a:lumMod val="90000"/>
                <a:lumOff val="1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2264771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zövegdoboz 2">
            <a:extLst>
              <a:ext uri="{FF2B5EF4-FFF2-40B4-BE49-F238E27FC236}">
                <a16:creationId xmlns:a16="http://schemas.microsoft.com/office/drawing/2014/main" id="{CE42A152-0318-344B-C308-CEA843B71896}"/>
              </a:ext>
            </a:extLst>
          </p:cNvPr>
          <p:cNvSpPr txBox="1"/>
          <p:nvPr/>
        </p:nvSpPr>
        <p:spPr>
          <a:xfrm>
            <a:off x="840509" y="397164"/>
            <a:ext cx="10501746" cy="6093976"/>
          </a:xfrm>
          <a:prstGeom prst="rect">
            <a:avLst/>
          </a:prstGeom>
          <a:noFill/>
          <a:ln>
            <a:solidFill>
              <a:srgbClr val="D9EEF9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hu-HU" sz="2400" b="1" i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 Black" panose="020B0A04020102020204" pitchFamily="34" charset="0"/>
              </a:rPr>
              <a:t>Baby </a:t>
            </a:r>
            <a:r>
              <a:rPr lang="hu-HU" sz="2400" b="1" i="1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 Black" panose="020B0A04020102020204" pitchFamily="34" charset="0"/>
              </a:rPr>
              <a:t>boomerek</a:t>
            </a:r>
            <a:r>
              <a:rPr lang="hu-HU" sz="2400" b="1" i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 Black" panose="020B0A04020102020204" pitchFamily="34" charset="0"/>
              </a:rPr>
              <a:t>: akik 1946 és 1964 között születtek</a:t>
            </a:r>
          </a:p>
          <a:p>
            <a:pPr algn="ctr"/>
            <a:endParaRPr lang="hu-HU" sz="2400" b="0" i="1" dirty="0">
              <a:solidFill>
                <a:srgbClr val="000000"/>
              </a:solidFill>
              <a:effectLst/>
              <a:highlight>
                <a:srgbClr val="FFFFFF"/>
              </a:highlight>
              <a:latin typeface="Arial Black" panose="020B0A04020102020204" pitchFamily="34" charset="0"/>
            </a:endParaRPr>
          </a:p>
          <a:p>
            <a:pPr algn="l"/>
            <a:r>
              <a:rPr lang="hu-HU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Montserrat" panose="00000500000000000000" pitchFamily="2" charset="-18"/>
              </a:rPr>
              <a:t>Nagy lázadók voltak, akik szüleik merev erkölcsi elveit elutasították. Sokkal nagyobb szakadék feszült köztük és az előző generációk között, mint bármikor a történelem folyamán. Gyerekkorukban poroszos rendszerben tanultak és szüleik is kemény elvárásokkal voltak feléjük. Ez az utolsó generáció, amelynek tagjai még túlnyomó többségében magázták szüléiket. </a:t>
            </a:r>
          </a:p>
          <a:p>
            <a:pPr algn="l"/>
            <a:endParaRPr lang="hu-HU" b="0" i="1" dirty="0">
              <a:solidFill>
                <a:srgbClr val="000000"/>
              </a:solidFill>
              <a:effectLst/>
              <a:highlight>
                <a:srgbClr val="FFFFFF"/>
              </a:highlight>
              <a:latin typeface="Montserrat" panose="00000500000000000000" pitchFamily="2" charset="-18"/>
            </a:endParaRPr>
          </a:p>
          <a:p>
            <a:pPr algn="l"/>
            <a:r>
              <a:rPr lang="hu-HU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Montserrat" panose="00000500000000000000" pitchFamily="2" charset="-18"/>
              </a:rPr>
              <a:t>Amikor felnőttek ezek az emberek, szabadságra vágytak, arra, hogy kifejezhessék véleményüket, részt vegyenek a világ sorsának alakításában. Ennek következménye, hogy hozzájuk köthetők a diákmozgalmak, hippi-forradalmak vagy épp Woodstock.</a:t>
            </a:r>
          </a:p>
          <a:p>
            <a:pPr algn="l"/>
            <a:endParaRPr lang="hu-HU" b="0" i="1" dirty="0">
              <a:solidFill>
                <a:srgbClr val="000000"/>
              </a:solidFill>
              <a:effectLst/>
              <a:highlight>
                <a:srgbClr val="FFFFFF"/>
              </a:highlight>
              <a:latin typeface="Montserrat" panose="00000500000000000000" pitchFamily="2" charset="-18"/>
            </a:endParaRPr>
          </a:p>
          <a:p>
            <a:pPr algn="ctr"/>
            <a:r>
              <a:rPr lang="hu-HU" b="0" i="1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 Black" panose="020B0A04020102020204" pitchFamily="34" charset="0"/>
              </a:rPr>
              <a:t>A mára megöregedett fiatalokban idős korukra is megmaradt a kíváncsiság, nyitottság.</a:t>
            </a:r>
          </a:p>
          <a:p>
            <a:pPr algn="l"/>
            <a:endParaRPr lang="hu-HU" b="0" i="1" dirty="0">
              <a:solidFill>
                <a:srgbClr val="000000"/>
              </a:solidFill>
              <a:effectLst/>
              <a:highlight>
                <a:srgbClr val="FFFFFF"/>
              </a:highlight>
              <a:latin typeface="Montserrat" panose="00000500000000000000" pitchFamily="2" charset="-18"/>
            </a:endParaRPr>
          </a:p>
          <a:p>
            <a:pPr algn="l"/>
            <a:r>
              <a:rPr lang="hu-HU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Montserrat" panose="00000500000000000000" pitchFamily="2" charset="-18"/>
              </a:rPr>
              <a:t> Szeretik, ha gyermekeik meglátogatják őket, de ők maguk ritkán kelnek útra. Viszont ha szükség van rájuk, akkor bármit megtesznek, rengeteget segítenek, vigyáznak az unokákra. Ez a generáció jellemzően fiatalon, huszonévesen házasodott. Gyermekeik kicsi korkülönbséggel születtek, és gyakori, hogy a szülők nem igazán voltak még érettek a családi életre, amikor belekezdtek, ezért sokszor apaként, anyaként nem álltak a helyzet magaslatán – ám nagyszülőként annál inkább remekelnek</a:t>
            </a:r>
            <a:r>
              <a:rPr lang="hu-HU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Montserrat" panose="00000500000000000000" pitchFamily="2" charset="-18"/>
              </a:rPr>
              <a:t>. </a:t>
            </a:r>
          </a:p>
        </p:txBody>
      </p:sp>
      <p:sp>
        <p:nvSpPr>
          <p:cNvPr id="5" name="Szövegdoboz 4">
            <a:extLst>
              <a:ext uri="{FF2B5EF4-FFF2-40B4-BE49-F238E27FC236}">
                <a16:creationId xmlns:a16="http://schemas.microsoft.com/office/drawing/2014/main" id="{17C6149E-BC99-C012-611D-4E10E5801590}"/>
              </a:ext>
            </a:extLst>
          </p:cNvPr>
          <p:cNvSpPr txBox="1"/>
          <p:nvPr/>
        </p:nvSpPr>
        <p:spPr>
          <a:xfrm>
            <a:off x="840509" y="480291"/>
            <a:ext cx="184731" cy="369332"/>
          </a:xfrm>
          <a:prstGeom prst="rect">
            <a:avLst/>
          </a:prstGeom>
          <a:solidFill>
            <a:srgbClr val="DBEFFA"/>
          </a:solidFill>
        </p:spPr>
        <p:txBody>
          <a:bodyPr wrap="none" rtlCol="0">
            <a:spAutoFit/>
          </a:bodyPr>
          <a:lstStyle/>
          <a:p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1789452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>
            <a:extLst>
              <a:ext uri="{FF2B5EF4-FFF2-40B4-BE49-F238E27FC236}">
                <a16:creationId xmlns:a16="http://schemas.microsoft.com/office/drawing/2014/main" id="{DE7BC8E8-CC9A-2C21-309F-710AA8B43318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20629518">
            <a:off x="181838" y="460557"/>
            <a:ext cx="4811154" cy="1989174"/>
          </a:xfrm>
          <a:prstGeom prst="rect">
            <a:avLst/>
          </a:prstGeom>
        </p:spPr>
      </p:pic>
      <p:pic>
        <p:nvPicPr>
          <p:cNvPr id="3" name="Kép 2">
            <a:extLst>
              <a:ext uri="{FF2B5EF4-FFF2-40B4-BE49-F238E27FC236}">
                <a16:creationId xmlns:a16="http://schemas.microsoft.com/office/drawing/2014/main" id="{BF376221-3AD2-FBFB-9199-0250AB89141C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9F8F6"/>
              </a:clrFrom>
              <a:clrTo>
                <a:srgbClr val="F9F8F6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273070">
            <a:off x="7373853" y="513344"/>
            <a:ext cx="4476750" cy="2352675"/>
          </a:xfrm>
          <a:prstGeom prst="rect">
            <a:avLst/>
          </a:prstGeom>
        </p:spPr>
      </p:pic>
      <p:pic>
        <p:nvPicPr>
          <p:cNvPr id="4" name="Kép 3">
            <a:extLst>
              <a:ext uri="{FF2B5EF4-FFF2-40B4-BE49-F238E27FC236}">
                <a16:creationId xmlns:a16="http://schemas.microsoft.com/office/drawing/2014/main" id="{C3EBAD69-A2BF-3BC4-6AED-54DE97268B45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331133" y="3777523"/>
            <a:ext cx="3147721" cy="2825954"/>
          </a:xfrm>
          <a:prstGeom prst="rect">
            <a:avLst/>
          </a:prstGeom>
        </p:spPr>
      </p:pic>
      <p:sp>
        <p:nvSpPr>
          <p:cNvPr id="5" name="Szövegdoboz 4">
            <a:extLst>
              <a:ext uri="{FF2B5EF4-FFF2-40B4-BE49-F238E27FC236}">
                <a16:creationId xmlns:a16="http://schemas.microsoft.com/office/drawing/2014/main" id="{F9292BA4-6925-ACBC-0BCA-3CF4526E6F3E}"/>
              </a:ext>
            </a:extLst>
          </p:cNvPr>
          <p:cNvSpPr txBox="1"/>
          <p:nvPr/>
        </p:nvSpPr>
        <p:spPr>
          <a:xfrm rot="20712866">
            <a:off x="-77364" y="2920050"/>
            <a:ext cx="8553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i="1" dirty="0">
                <a:solidFill>
                  <a:srgbClr val="002060"/>
                </a:solidFill>
                <a:latin typeface="Arial Black" panose="020B0A04020102020204" pitchFamily="34" charset="0"/>
              </a:rPr>
              <a:t>A baby </a:t>
            </a:r>
            <a:r>
              <a:rPr lang="hu-HU" i="1" dirty="0" err="1">
                <a:solidFill>
                  <a:srgbClr val="002060"/>
                </a:solidFill>
                <a:latin typeface="Arial Black" panose="020B0A04020102020204" pitchFamily="34" charset="0"/>
              </a:rPr>
              <a:t>boomerek</a:t>
            </a:r>
            <a:r>
              <a:rPr lang="hu-HU" i="1" dirty="0">
                <a:solidFill>
                  <a:srgbClr val="002060"/>
                </a:solidFill>
                <a:latin typeface="Arial Black" panose="020B0A04020102020204" pitchFamily="34" charset="0"/>
              </a:rPr>
              <a:t>  és a változó világunk egyre gyorsulva halad !</a:t>
            </a:r>
          </a:p>
        </p:txBody>
      </p:sp>
      <p:sp>
        <p:nvSpPr>
          <p:cNvPr id="6" name="Nyíl: jobbra mutató 5">
            <a:extLst>
              <a:ext uri="{FF2B5EF4-FFF2-40B4-BE49-F238E27FC236}">
                <a16:creationId xmlns:a16="http://schemas.microsoft.com/office/drawing/2014/main" id="{F4B8C672-9E80-A987-522D-00753C3F23E2}"/>
              </a:ext>
            </a:extLst>
          </p:cNvPr>
          <p:cNvSpPr/>
          <p:nvPr/>
        </p:nvSpPr>
        <p:spPr>
          <a:xfrm rot="21405435">
            <a:off x="2824304" y="1786503"/>
            <a:ext cx="4653813" cy="20209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7" name="Nyíl: jobbra mutató 6">
            <a:extLst>
              <a:ext uri="{FF2B5EF4-FFF2-40B4-BE49-F238E27FC236}">
                <a16:creationId xmlns:a16="http://schemas.microsoft.com/office/drawing/2014/main" id="{8402AF36-098F-9385-2F41-21074D4E771B}"/>
              </a:ext>
            </a:extLst>
          </p:cNvPr>
          <p:cNvSpPr/>
          <p:nvPr/>
        </p:nvSpPr>
        <p:spPr>
          <a:xfrm rot="8331201">
            <a:off x="6451156" y="3488747"/>
            <a:ext cx="2705518" cy="112900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576901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>
            <a:extLst>
              <a:ext uri="{FF2B5EF4-FFF2-40B4-BE49-F238E27FC236}">
                <a16:creationId xmlns:a16="http://schemas.microsoft.com/office/drawing/2014/main" id="{F183458D-BC5A-176E-A97F-5C0013A3EA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600" y="200602"/>
            <a:ext cx="4728526" cy="3142375"/>
          </a:xfrm>
          <a:prstGeom prst="rect">
            <a:avLst/>
          </a:prstGeom>
        </p:spPr>
      </p:pic>
      <p:pic>
        <p:nvPicPr>
          <p:cNvPr id="4" name="Kép 3">
            <a:extLst>
              <a:ext uri="{FF2B5EF4-FFF2-40B4-BE49-F238E27FC236}">
                <a16:creationId xmlns:a16="http://schemas.microsoft.com/office/drawing/2014/main" id="{6C0F9091-21AF-B03D-1B51-9445FAE4FB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1126" y="3342977"/>
            <a:ext cx="6839339" cy="3419284"/>
          </a:xfrm>
          <a:prstGeom prst="rect">
            <a:avLst/>
          </a:prstGeom>
        </p:spPr>
      </p:pic>
      <p:sp>
        <p:nvSpPr>
          <p:cNvPr id="5" name="Szövegdoboz 4">
            <a:extLst>
              <a:ext uri="{FF2B5EF4-FFF2-40B4-BE49-F238E27FC236}">
                <a16:creationId xmlns:a16="http://schemas.microsoft.com/office/drawing/2014/main" id="{60E9A0B6-3B95-6E79-6150-5308C0FCA783}"/>
              </a:ext>
            </a:extLst>
          </p:cNvPr>
          <p:cNvSpPr txBox="1"/>
          <p:nvPr/>
        </p:nvSpPr>
        <p:spPr>
          <a:xfrm>
            <a:off x="6096000" y="1474237"/>
            <a:ext cx="5054082" cy="707886"/>
          </a:xfrm>
          <a:prstGeom prst="rect">
            <a:avLst/>
          </a:prstGeom>
          <a:noFill/>
        </p:spPr>
        <p:txBody>
          <a:bodyPr wrap="square" rtlCol="0">
            <a:prstTxWarp prst="textWave1">
              <a:avLst/>
            </a:prstTxWarp>
            <a:spAutoFit/>
          </a:bodyPr>
          <a:lstStyle/>
          <a:p>
            <a:pPr algn="ctr"/>
            <a:r>
              <a:rPr lang="hu-HU" sz="4000" i="1" dirty="0">
                <a:solidFill>
                  <a:srgbClr val="FF0000"/>
                </a:solidFill>
                <a:latin typeface="Arial Black" panose="020B0A04020102020204" pitchFamily="34" charset="0"/>
              </a:rPr>
              <a:t>Megérkezünk</a:t>
            </a:r>
          </a:p>
        </p:txBody>
      </p:sp>
      <p:pic>
        <p:nvPicPr>
          <p:cNvPr id="6" name="Kép 5">
            <a:extLst>
              <a:ext uri="{FF2B5EF4-FFF2-40B4-BE49-F238E27FC236}">
                <a16:creationId xmlns:a16="http://schemas.microsoft.com/office/drawing/2014/main" id="{3FEC79ED-79EE-0FBD-CFD3-FAA92A83DFA4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50022" y="3862965"/>
            <a:ext cx="1720748" cy="2379307"/>
          </a:xfrm>
          <a:prstGeom prst="rect">
            <a:avLst/>
          </a:prstGeom>
        </p:spPr>
      </p:pic>
      <p:sp>
        <p:nvSpPr>
          <p:cNvPr id="7" name="Szövegdoboz 6">
            <a:extLst>
              <a:ext uri="{FF2B5EF4-FFF2-40B4-BE49-F238E27FC236}">
                <a16:creationId xmlns:a16="http://schemas.microsoft.com/office/drawing/2014/main" id="{7D6482B7-35B8-7CCA-D692-8F2B558652B0}"/>
              </a:ext>
            </a:extLst>
          </p:cNvPr>
          <p:cNvSpPr txBox="1"/>
          <p:nvPr/>
        </p:nvSpPr>
        <p:spPr>
          <a:xfrm>
            <a:off x="2481943" y="3429000"/>
            <a:ext cx="1539551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19900" i="1" dirty="0">
                <a:solidFill>
                  <a:srgbClr val="FF0000"/>
                </a:solidFill>
                <a:latin typeface="Arial Black" panose="020B0A040201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941543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Kép 2" descr="A képen festmény, művészet, rajz látható&#10;&#10;Automatikusan generált leírás">
            <a:extLst>
              <a:ext uri="{FF2B5EF4-FFF2-40B4-BE49-F238E27FC236}">
                <a16:creationId xmlns:a16="http://schemas.microsoft.com/office/drawing/2014/main" id="{DFA9E4EC-3FC4-79D5-516F-77D6B003AC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41" b="20968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186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>
            <a:extLst>
              <a:ext uri="{FF2B5EF4-FFF2-40B4-BE49-F238E27FC236}">
                <a16:creationId xmlns:a16="http://schemas.microsoft.com/office/drawing/2014/main" id="{DF18DF0B-02CD-767C-ED4B-56EFEAC0DC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8558" y="289249"/>
            <a:ext cx="4970495" cy="2722429"/>
          </a:xfrm>
          <a:prstGeom prst="rect">
            <a:avLst/>
          </a:prstGeom>
        </p:spPr>
      </p:pic>
      <p:sp>
        <p:nvSpPr>
          <p:cNvPr id="3" name="Szövegdoboz 2">
            <a:extLst>
              <a:ext uri="{FF2B5EF4-FFF2-40B4-BE49-F238E27FC236}">
                <a16:creationId xmlns:a16="http://schemas.microsoft.com/office/drawing/2014/main" id="{EAB803CF-26FD-A968-BD2C-72D2DBF660F2}"/>
              </a:ext>
            </a:extLst>
          </p:cNvPr>
          <p:cNvSpPr txBox="1"/>
          <p:nvPr/>
        </p:nvSpPr>
        <p:spPr>
          <a:xfrm>
            <a:off x="3097764" y="1539551"/>
            <a:ext cx="7557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2800" i="1" dirty="0">
                <a:solidFill>
                  <a:srgbClr val="FF0000"/>
                </a:solidFill>
                <a:latin typeface="Arial Black" panose="020B0A04020102020204" pitchFamily="34" charset="0"/>
              </a:rPr>
              <a:t>20</a:t>
            </a:r>
          </a:p>
        </p:txBody>
      </p:sp>
      <p:sp>
        <p:nvSpPr>
          <p:cNvPr id="4" name="Szövegdoboz 3">
            <a:extLst>
              <a:ext uri="{FF2B5EF4-FFF2-40B4-BE49-F238E27FC236}">
                <a16:creationId xmlns:a16="http://schemas.microsoft.com/office/drawing/2014/main" id="{6B73B4AB-A81E-1695-EBFA-CA677122BFFB}"/>
              </a:ext>
            </a:extLst>
          </p:cNvPr>
          <p:cNvSpPr txBox="1"/>
          <p:nvPr/>
        </p:nvSpPr>
        <p:spPr>
          <a:xfrm>
            <a:off x="6727371" y="690465"/>
            <a:ext cx="8677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2800" i="1" dirty="0">
                <a:solidFill>
                  <a:srgbClr val="FF0000"/>
                </a:solidFill>
                <a:latin typeface="Arial Black" panose="020B0A04020102020204" pitchFamily="34" charset="0"/>
              </a:rPr>
              <a:t>20</a:t>
            </a:r>
            <a:endParaRPr lang="hu-HU" i="1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7" name="Szövegdoboz 6">
            <a:extLst>
              <a:ext uri="{FF2B5EF4-FFF2-40B4-BE49-F238E27FC236}">
                <a16:creationId xmlns:a16="http://schemas.microsoft.com/office/drawing/2014/main" id="{4D0E4A43-A0C7-90B9-3424-AEFBA0A4CE08}"/>
              </a:ext>
            </a:extLst>
          </p:cNvPr>
          <p:cNvSpPr txBox="1"/>
          <p:nvPr/>
        </p:nvSpPr>
        <p:spPr>
          <a:xfrm>
            <a:off x="6727371" y="2062771"/>
            <a:ext cx="8677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2800" dirty="0">
                <a:solidFill>
                  <a:srgbClr val="FF0000"/>
                </a:solidFill>
                <a:latin typeface="Arial Black" panose="020B0A04020102020204" pitchFamily="34" charset="0"/>
              </a:rPr>
              <a:t>24</a:t>
            </a:r>
          </a:p>
        </p:txBody>
      </p:sp>
      <p:sp>
        <p:nvSpPr>
          <p:cNvPr id="8" name="Nyíl: lefelé mutató 7">
            <a:extLst>
              <a:ext uri="{FF2B5EF4-FFF2-40B4-BE49-F238E27FC236}">
                <a16:creationId xmlns:a16="http://schemas.microsoft.com/office/drawing/2014/main" id="{1C9C307F-AC0D-3BAE-B5E3-A718FAD9E563}"/>
              </a:ext>
            </a:extLst>
          </p:cNvPr>
          <p:cNvSpPr/>
          <p:nvPr/>
        </p:nvSpPr>
        <p:spPr>
          <a:xfrm>
            <a:off x="6913985" y="1352939"/>
            <a:ext cx="541174" cy="61582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9" name="Szövegdoboz 8">
            <a:extLst>
              <a:ext uri="{FF2B5EF4-FFF2-40B4-BE49-F238E27FC236}">
                <a16:creationId xmlns:a16="http://schemas.microsoft.com/office/drawing/2014/main" id="{87399E1E-9621-F7B4-6BEB-F40B32A74ECA}"/>
              </a:ext>
            </a:extLst>
          </p:cNvPr>
          <p:cNvSpPr txBox="1"/>
          <p:nvPr/>
        </p:nvSpPr>
        <p:spPr>
          <a:xfrm>
            <a:off x="2715208" y="3648269"/>
            <a:ext cx="599958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b="1" dirty="0">
                <a:latin typeface="Arial Black" panose="020B0A04020102020204" pitchFamily="34" charset="0"/>
              </a:rPr>
              <a:t>Nagyot változik a világunk!</a:t>
            </a:r>
          </a:p>
          <a:p>
            <a:pPr algn="ctr"/>
            <a:r>
              <a:rPr lang="hu-HU" dirty="0"/>
              <a:t>Mindent átgondol , megfontoltan a Lions világunk</a:t>
            </a:r>
          </a:p>
          <a:p>
            <a:pPr algn="ctr"/>
            <a:r>
              <a:rPr lang="hu-HU" b="1" dirty="0">
                <a:latin typeface="Arial Black" panose="020B0A04020102020204" pitchFamily="34" charset="0"/>
              </a:rPr>
              <a:t>Erősségeink</a:t>
            </a:r>
          </a:p>
          <a:p>
            <a:pPr algn="ctr"/>
            <a:r>
              <a:rPr lang="hu-HU" b="1" dirty="0">
                <a:latin typeface="Arial Black" panose="020B0A04020102020204" pitchFamily="34" charset="0"/>
              </a:rPr>
              <a:t>Gyengeségeink</a:t>
            </a:r>
          </a:p>
          <a:p>
            <a:pPr algn="ctr"/>
            <a:r>
              <a:rPr lang="hu-HU" dirty="0"/>
              <a:t>Mit vár el tőlünk mind a legnagyobb jótékonysági szervezettöl a világunk </a:t>
            </a:r>
          </a:p>
          <a:p>
            <a:endParaRPr lang="hu-HU" dirty="0"/>
          </a:p>
          <a:p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3805565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>
            <a:extLst>
              <a:ext uri="{FF2B5EF4-FFF2-40B4-BE49-F238E27FC236}">
                <a16:creationId xmlns:a16="http://schemas.microsoft.com/office/drawing/2014/main" id="{19674175-5E43-DB44-3B29-C2CB78CD2D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zövegdoboz 2">
            <a:extLst>
              <a:ext uri="{FF2B5EF4-FFF2-40B4-BE49-F238E27FC236}">
                <a16:creationId xmlns:a16="http://schemas.microsoft.com/office/drawing/2014/main" id="{1A6EDEDA-7A39-D79A-5507-4A7C97DF9117}"/>
              </a:ext>
            </a:extLst>
          </p:cNvPr>
          <p:cNvSpPr txBox="1"/>
          <p:nvPr/>
        </p:nvSpPr>
        <p:spPr>
          <a:xfrm>
            <a:off x="3666931" y="531844"/>
            <a:ext cx="4805265" cy="4217438"/>
          </a:xfrm>
          <a:prstGeom prst="rect">
            <a:avLst/>
          </a:prstGeom>
          <a:noFill/>
        </p:spPr>
        <p:txBody>
          <a:bodyPr wrap="square" rtlCol="0">
            <a:prstTxWarp prst="textArchUp">
              <a:avLst>
                <a:gd name="adj" fmla="val 10574851"/>
              </a:avLst>
            </a:prstTxWarp>
            <a:spAutoFit/>
          </a:bodyPr>
          <a:lstStyle/>
          <a:p>
            <a:pPr algn="ctr"/>
            <a:r>
              <a:rPr lang="hu-HU" sz="44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„ Egy szükséget szenvedő világot szolgálunk” </a:t>
            </a:r>
          </a:p>
        </p:txBody>
      </p:sp>
    </p:spTree>
    <p:extLst>
      <p:ext uri="{BB962C8B-B14F-4D97-AF65-F5344CB8AC3E}">
        <p14:creationId xmlns:p14="http://schemas.microsoft.com/office/powerpoint/2010/main" val="3500586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3" descr="A képen Emberi arc, mosoly, személy, Áll látható&#10;&#10;Automatikusan generált leírás">
            <a:extLst>
              <a:ext uri="{FF2B5EF4-FFF2-40B4-BE49-F238E27FC236}">
                <a16:creationId xmlns:a16="http://schemas.microsoft.com/office/drawing/2014/main" id="{3DBF2489-4497-1DC3-D811-969275186D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428" r="4663"/>
          <a:stretch/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Szövegdoboz 2">
            <a:extLst>
              <a:ext uri="{FF2B5EF4-FFF2-40B4-BE49-F238E27FC236}">
                <a16:creationId xmlns:a16="http://schemas.microsoft.com/office/drawing/2014/main" id="{01D4BF85-7D98-0686-8C65-891C74885D6B}"/>
              </a:ext>
            </a:extLst>
          </p:cNvPr>
          <p:cNvSpPr txBox="1"/>
          <p:nvPr/>
        </p:nvSpPr>
        <p:spPr>
          <a:xfrm>
            <a:off x="6484776" y="1520890"/>
            <a:ext cx="5224621" cy="48465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0" i="0" dirty="0">
                <a:effectLst/>
              </a:rPr>
              <a:t>Az </a:t>
            </a:r>
            <a:r>
              <a:rPr lang="en-US" sz="1500" b="0" i="0" dirty="0" err="1">
                <a:effectLst/>
              </a:rPr>
              <a:t>Oroszlánok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több</a:t>
            </a:r>
            <a:r>
              <a:rPr lang="en-US" sz="1500" b="0" i="0" dirty="0">
                <a:effectLst/>
              </a:rPr>
              <a:t> mint 100 </a:t>
            </a:r>
            <a:r>
              <a:rPr lang="en-US" sz="1500" b="0" i="0" dirty="0" err="1">
                <a:effectLst/>
              </a:rPr>
              <a:t>éve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tárják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karjukat</a:t>
            </a:r>
            <a:r>
              <a:rPr lang="en-US" sz="1500" b="0" i="0" dirty="0">
                <a:effectLst/>
              </a:rPr>
              <a:t> a </a:t>
            </a:r>
            <a:r>
              <a:rPr lang="en-US" sz="1500" b="0" i="0" dirty="0" err="1">
                <a:effectLst/>
              </a:rPr>
              <a:t>világ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felé</a:t>
            </a:r>
            <a:r>
              <a:rPr lang="en-US" sz="1500" b="0" i="0" dirty="0">
                <a:effectLst/>
              </a:rPr>
              <a:t>, és </a:t>
            </a:r>
            <a:r>
              <a:rPr lang="en-US" sz="1500" b="0" i="0" dirty="0" err="1">
                <a:effectLst/>
              </a:rPr>
              <a:t>új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embereket</a:t>
            </a:r>
            <a:r>
              <a:rPr lang="en-US" sz="1500" b="0" i="0" dirty="0">
                <a:effectLst/>
              </a:rPr>
              <a:t>, </a:t>
            </a:r>
            <a:r>
              <a:rPr lang="en-US" sz="1500" b="0" i="0" dirty="0" err="1">
                <a:effectLst/>
              </a:rPr>
              <a:t>projekteket</a:t>
            </a:r>
            <a:r>
              <a:rPr lang="en-US" sz="1500" b="0" i="0" dirty="0">
                <a:effectLst/>
              </a:rPr>
              <a:t> és </a:t>
            </a:r>
            <a:r>
              <a:rPr lang="en-US" sz="1500" b="0" i="0" dirty="0" err="1">
                <a:effectLst/>
              </a:rPr>
              <a:t>ötleteket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karolnak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fel</a:t>
            </a:r>
            <a:r>
              <a:rPr lang="en-US" sz="1500" b="0" i="0" dirty="0">
                <a:effectLst/>
              </a:rPr>
              <a:t>. </a:t>
            </a:r>
            <a:r>
              <a:rPr lang="en-US" sz="1500" b="0" i="0" dirty="0" err="1">
                <a:effectLst/>
              </a:rPr>
              <a:t>Szemüveget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biztosítunk</a:t>
            </a:r>
            <a:r>
              <a:rPr lang="en-US" sz="1500" b="0" i="0" dirty="0">
                <a:effectLst/>
              </a:rPr>
              <a:t> a </a:t>
            </a:r>
            <a:r>
              <a:rPr lang="en-US" sz="1500" b="0" i="0" dirty="0" err="1">
                <a:effectLst/>
              </a:rPr>
              <a:t>gyengénlátóknak</a:t>
            </a:r>
            <a:r>
              <a:rPr lang="en-US" sz="1500" b="0" i="0" dirty="0">
                <a:effectLst/>
              </a:rPr>
              <a:t>, </a:t>
            </a:r>
            <a:r>
              <a:rPr lang="en-US" sz="1500" b="0" i="0" dirty="0" err="1">
                <a:effectLst/>
              </a:rPr>
              <a:t>üdvözöljük</a:t>
            </a:r>
            <a:r>
              <a:rPr lang="en-US" sz="1500" b="0" i="0" dirty="0">
                <a:effectLst/>
              </a:rPr>
              <a:t> a </a:t>
            </a:r>
            <a:r>
              <a:rPr lang="en-US" sz="1500" b="0" i="0" dirty="0" err="1">
                <a:effectLst/>
              </a:rPr>
              <a:t>lakóhelyüket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elhagyni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kényszerült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embereket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közösségeinkben</a:t>
            </a:r>
            <a:r>
              <a:rPr lang="en-US" sz="1500" b="0" i="0" dirty="0">
                <a:effectLst/>
              </a:rPr>
              <a:t>, </a:t>
            </a:r>
            <a:r>
              <a:rPr lang="en-US" sz="1500" b="0" i="0" dirty="0" err="1">
                <a:effectLst/>
              </a:rPr>
              <a:t>gondoskodunk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az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idősekről</a:t>
            </a:r>
            <a:r>
              <a:rPr lang="en-US" sz="1500" b="0" i="0" dirty="0">
                <a:effectLst/>
              </a:rPr>
              <a:t> és </a:t>
            </a:r>
            <a:r>
              <a:rPr lang="en-US" sz="1500" b="0" i="0" dirty="0" err="1">
                <a:effectLst/>
              </a:rPr>
              <a:t>még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sok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minden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másról</a:t>
            </a:r>
            <a:r>
              <a:rPr lang="en-US" sz="1500" b="0" i="0" dirty="0">
                <a:effectLst/>
              </a:rPr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0" i="0" dirty="0" err="1">
                <a:effectLst/>
              </a:rPr>
              <a:t>Oroszlánként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nem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csak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elfogadjuk</a:t>
            </a:r>
            <a:r>
              <a:rPr lang="en-US" sz="1500" b="0" i="0" dirty="0">
                <a:effectLst/>
              </a:rPr>
              <a:t> a status quo-t – </a:t>
            </a:r>
            <a:r>
              <a:rPr lang="en-US" sz="1500" b="0" i="0" dirty="0" err="1">
                <a:effectLst/>
              </a:rPr>
              <a:t>újítunk</a:t>
            </a:r>
            <a:r>
              <a:rPr lang="en-US" sz="1500" b="0" i="0" dirty="0">
                <a:effectLst/>
              </a:rPr>
              <a:t>, </a:t>
            </a:r>
            <a:r>
              <a:rPr lang="en-US" sz="1500" b="0" i="0" dirty="0" err="1">
                <a:effectLst/>
              </a:rPr>
              <a:t>hogy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megfeleljünk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közösségeink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folyamatosan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változó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igényeinek</a:t>
            </a:r>
            <a:r>
              <a:rPr lang="en-US" sz="1500" b="0" i="0" dirty="0">
                <a:effectLst/>
              </a:rPr>
              <a:t>. </a:t>
            </a:r>
            <a:r>
              <a:rPr lang="en-US" sz="1500" b="0" i="0" dirty="0" err="1">
                <a:effectLst/>
              </a:rPr>
              <a:t>Folytassuk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az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új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módszerek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megtalálását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mindazok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támogatására</a:t>
            </a:r>
            <a:r>
              <a:rPr lang="en-US" sz="1500" b="0" i="0" dirty="0">
                <a:effectLst/>
              </a:rPr>
              <a:t>, </a:t>
            </a:r>
            <a:r>
              <a:rPr lang="en-US" sz="1500" b="0" i="0" dirty="0" err="1">
                <a:effectLst/>
              </a:rPr>
              <a:t>akiknek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szükségük</a:t>
            </a:r>
            <a:r>
              <a:rPr lang="en-US" sz="1500" b="0" i="0" dirty="0">
                <a:effectLst/>
              </a:rPr>
              <a:t> van </a:t>
            </a:r>
            <a:r>
              <a:rPr lang="en-US" sz="1500" b="0" i="0" dirty="0" err="1">
                <a:effectLst/>
              </a:rPr>
              <a:t>ránk</a:t>
            </a:r>
            <a:r>
              <a:rPr lang="en-US" sz="1500" b="0" i="0" dirty="0">
                <a:effectLst/>
              </a:rPr>
              <a:t>, és </a:t>
            </a:r>
            <a:r>
              <a:rPr lang="en-US" sz="1500" b="0" i="0" dirty="0" err="1">
                <a:effectLst/>
              </a:rPr>
              <a:t>hívjuk</a:t>
            </a:r>
            <a:r>
              <a:rPr lang="en-US" sz="1500" b="0" i="0" dirty="0">
                <a:effectLst/>
              </a:rPr>
              <a:t> meg </a:t>
            </a:r>
            <a:r>
              <a:rPr lang="en-US" sz="1500" b="0" i="0" dirty="0" err="1">
                <a:effectLst/>
              </a:rPr>
              <a:t>mindazokat</a:t>
            </a:r>
            <a:r>
              <a:rPr lang="en-US" sz="1500" b="0" i="0" dirty="0">
                <a:effectLst/>
              </a:rPr>
              <a:t>, </a:t>
            </a:r>
            <a:r>
              <a:rPr lang="en-US" sz="1500" b="0" i="0" dirty="0" err="1">
                <a:effectLst/>
              </a:rPr>
              <a:t>akik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csatlakozni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akarnak</a:t>
            </a:r>
            <a:r>
              <a:rPr lang="en-US" sz="1500" b="0" i="0" dirty="0">
                <a:effectLst/>
              </a:rPr>
              <a:t> </a:t>
            </a:r>
            <a:r>
              <a:rPr lang="en-US" sz="1500" b="0" i="0" dirty="0" err="1">
                <a:effectLst/>
              </a:rPr>
              <a:t>hozzánk</a:t>
            </a:r>
            <a:r>
              <a:rPr lang="en-US" sz="1500" b="0" i="0" dirty="0">
                <a:effectLst/>
              </a:rPr>
              <a:t> a </a:t>
            </a:r>
            <a:r>
              <a:rPr lang="en-US" sz="1500" b="0" i="0" dirty="0" err="1">
                <a:effectLst/>
              </a:rPr>
              <a:t>szolgálatba</a:t>
            </a:r>
            <a:r>
              <a:rPr lang="en-US" sz="1500" b="0" i="0" dirty="0">
                <a:effectLst/>
              </a:rPr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0" i="0" dirty="0" err="1">
                <a:effectLst/>
              </a:rPr>
              <a:t>Tisztelettel</a:t>
            </a:r>
            <a:r>
              <a:rPr lang="en-US" sz="1500" b="0" i="0" dirty="0">
                <a:effectLst/>
              </a:rPr>
              <a:t>,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i="0" dirty="0">
                <a:effectLst/>
              </a:rPr>
              <a:t>Dr. Patti Hill</a:t>
            </a:r>
            <a:br>
              <a:rPr lang="en-US" sz="1500" b="1" i="0" dirty="0">
                <a:effectLst/>
              </a:rPr>
            </a:br>
            <a:r>
              <a:rPr lang="en-US" sz="1500" b="1" i="0" dirty="0" err="1">
                <a:effectLst/>
              </a:rPr>
              <a:t>Nemzetközi</a:t>
            </a:r>
            <a:r>
              <a:rPr lang="en-US" sz="1500" b="1" i="0" dirty="0">
                <a:effectLst/>
              </a:rPr>
              <a:t> </a:t>
            </a:r>
            <a:r>
              <a:rPr lang="en-US" sz="1500" b="1" i="0" dirty="0" err="1">
                <a:effectLst/>
              </a:rPr>
              <a:t>elnök</a:t>
            </a:r>
            <a:endParaRPr lang="en-US" sz="1500" b="1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98907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LQ37_seg_01_5000">
            <a:hlinkClick r:id="" action="ppaction://media"/>
            <a:extLst>
              <a:ext uri="{FF2B5EF4-FFF2-40B4-BE49-F238E27FC236}">
                <a16:creationId xmlns:a16="http://schemas.microsoft.com/office/drawing/2014/main" id="{C2312FA4-1DF1-9436-254F-C31C70C2A79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zövegdoboz 2">
            <a:extLst>
              <a:ext uri="{FF2B5EF4-FFF2-40B4-BE49-F238E27FC236}">
                <a16:creationId xmlns:a16="http://schemas.microsoft.com/office/drawing/2014/main" id="{26FBBB54-FAD9-85FE-52DF-A59115972E81}"/>
              </a:ext>
            </a:extLst>
          </p:cNvPr>
          <p:cNvSpPr txBox="1"/>
          <p:nvPr/>
        </p:nvSpPr>
        <p:spPr>
          <a:xfrm>
            <a:off x="3409950" y="3286125"/>
            <a:ext cx="589597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4400" i="1" dirty="0">
                <a:solidFill>
                  <a:schemeClr val="bg1"/>
                </a:solidFill>
                <a:latin typeface="Aptos Black" panose="020B0004020202020204" pitchFamily="34" charset="0"/>
              </a:rPr>
              <a:t>Eltelt 100 év</a:t>
            </a:r>
          </a:p>
        </p:txBody>
      </p:sp>
    </p:spTree>
    <p:extLst>
      <p:ext uri="{BB962C8B-B14F-4D97-AF65-F5344CB8AC3E}">
        <p14:creationId xmlns:p14="http://schemas.microsoft.com/office/powerpoint/2010/main" val="148928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2884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zövegdoboz 2">
            <a:extLst>
              <a:ext uri="{FF2B5EF4-FFF2-40B4-BE49-F238E27FC236}">
                <a16:creationId xmlns:a16="http://schemas.microsoft.com/office/drawing/2014/main" id="{AD3614EA-63CC-CA0D-5E13-B2CC05F0D62F}"/>
              </a:ext>
            </a:extLst>
          </p:cNvPr>
          <p:cNvSpPr txBox="1"/>
          <p:nvPr/>
        </p:nvSpPr>
        <p:spPr>
          <a:xfrm>
            <a:off x="591127" y="138545"/>
            <a:ext cx="9892146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hu-HU" sz="3200" i="1" dirty="0">
                <a:solidFill>
                  <a:srgbClr val="002060"/>
                </a:solidFill>
                <a:latin typeface="Arial Black" panose="020B0A04020102020204" pitchFamily="34" charset="0"/>
              </a:rPr>
              <a:t>Tagság mindenkinek</a:t>
            </a:r>
          </a:p>
          <a:p>
            <a:pPr algn="ctr"/>
            <a:endParaRPr lang="hu-HU" sz="3200" i="1" dirty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algn="ctr"/>
            <a:r>
              <a:rPr lang="hu-HU" i="1" dirty="0"/>
              <a:t>Minden Lions klubnak egyetlen küldetése van: </a:t>
            </a:r>
            <a:r>
              <a:rPr lang="hu-HU" sz="2400" i="1" dirty="0">
                <a:solidFill>
                  <a:srgbClr val="002060"/>
                </a:solidFill>
                <a:latin typeface="Arial Black" panose="020B0A04020102020204" pitchFamily="34" charset="0"/>
              </a:rPr>
              <a:t>szolgálunk</a:t>
            </a:r>
            <a:r>
              <a:rPr lang="hu-HU" i="1" dirty="0"/>
              <a:t>. Mégis, nincs két teljesen egyforma Oroszlán. Ez teszi szolgáltatásunkat olyan erőssé. Ugyanez mondható el a klubjainkról is – nincs két teljesen egyforma klub. Számos klubmodellt és tagsági típust kínálunk, hogy kielégítsük mindazok igényeit, akik szolgálni szeretnének. Itt van egy tagságunk, amely megfelel az Ön számára.</a:t>
            </a:r>
          </a:p>
        </p:txBody>
      </p:sp>
      <p:sp>
        <p:nvSpPr>
          <p:cNvPr id="4" name="Szövegdoboz 3">
            <a:extLst>
              <a:ext uri="{FF2B5EF4-FFF2-40B4-BE49-F238E27FC236}">
                <a16:creationId xmlns:a16="http://schemas.microsoft.com/office/drawing/2014/main" id="{08B4A1D3-7E4C-03CC-879C-A4C8848DD31C}"/>
              </a:ext>
            </a:extLst>
          </p:cNvPr>
          <p:cNvSpPr txBox="1"/>
          <p:nvPr/>
        </p:nvSpPr>
        <p:spPr>
          <a:xfrm>
            <a:off x="831273" y="2693090"/>
            <a:ext cx="1000298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2400" i="1" dirty="0">
                <a:latin typeface="Arial Black" panose="020B0A04020102020204" pitchFamily="34" charset="0"/>
              </a:rPr>
              <a:t>Globális erő a jóért</a:t>
            </a:r>
          </a:p>
          <a:p>
            <a:pPr algn="ctr"/>
            <a:r>
              <a:rPr lang="hu-HU" sz="2000" i="1" dirty="0"/>
              <a:t>Az Oroszlánok szolgálata az egész bolygóra kiterjed. Több mint 200 országban és földrajzi területen szolgálva 48 000 klubunk és 1,4 millió tagunk segít másoknak és jobbá teszi a közösségeket.</a:t>
            </a:r>
          </a:p>
        </p:txBody>
      </p:sp>
      <p:sp>
        <p:nvSpPr>
          <p:cNvPr id="5" name="Szövegdoboz 4">
            <a:extLst>
              <a:ext uri="{FF2B5EF4-FFF2-40B4-BE49-F238E27FC236}">
                <a16:creationId xmlns:a16="http://schemas.microsoft.com/office/drawing/2014/main" id="{488D715A-C677-8975-74A5-9A21BDAD1DED}"/>
              </a:ext>
            </a:extLst>
          </p:cNvPr>
          <p:cNvSpPr txBox="1"/>
          <p:nvPr/>
        </p:nvSpPr>
        <p:spPr>
          <a:xfrm>
            <a:off x="683490" y="4433455"/>
            <a:ext cx="11111345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2800" i="1" dirty="0">
                <a:solidFill>
                  <a:srgbClr val="002060"/>
                </a:solidFill>
                <a:latin typeface="Arial Black" panose="020B0A04020102020204" pitchFamily="34" charset="0"/>
              </a:rPr>
              <a:t>Jó példával járunk elöl</a:t>
            </a:r>
          </a:p>
          <a:p>
            <a:pPr algn="ctr"/>
            <a:r>
              <a:rPr lang="hu-HU" sz="2000" i="1" dirty="0"/>
              <a:t>Oroszlánként tetteink és szolgálatunk inspirál másokat. Bátorságot és a felhatalmazás egyedülálló érzését biztosítjuk közösségeinknek és a világnak</a:t>
            </a:r>
          </a:p>
        </p:txBody>
      </p:sp>
      <p:sp>
        <p:nvSpPr>
          <p:cNvPr id="6" name="Szövegdoboz 5">
            <a:extLst>
              <a:ext uri="{FF2B5EF4-FFF2-40B4-BE49-F238E27FC236}">
                <a16:creationId xmlns:a16="http://schemas.microsoft.com/office/drawing/2014/main" id="{BF003AC7-181B-7F6D-E6C6-4F89C63D3FC6}"/>
              </a:ext>
            </a:extLst>
          </p:cNvPr>
          <p:cNvSpPr txBox="1"/>
          <p:nvPr/>
        </p:nvSpPr>
        <p:spPr>
          <a:xfrm>
            <a:off x="0" y="5927598"/>
            <a:ext cx="121088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3200" i="1" dirty="0">
                <a:solidFill>
                  <a:schemeClr val="accent6">
                    <a:lumMod val="50000"/>
                  </a:schemeClr>
                </a:solidFill>
                <a:latin typeface="Arial Black" panose="020B0A04020102020204" pitchFamily="34" charset="0"/>
              </a:rPr>
              <a:t>„Egy szükséget szenvedő világot szolgálunk.”</a:t>
            </a:r>
          </a:p>
        </p:txBody>
      </p:sp>
    </p:spTree>
    <p:extLst>
      <p:ext uri="{BB962C8B-B14F-4D97-AF65-F5344CB8AC3E}">
        <p14:creationId xmlns:p14="http://schemas.microsoft.com/office/powerpoint/2010/main" val="3202348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 descr="A képen szöveg, képernyőkép látható&#10;&#10;Automatikusan generált leírás">
            <a:extLst>
              <a:ext uri="{FF2B5EF4-FFF2-40B4-BE49-F238E27FC236}">
                <a16:creationId xmlns:a16="http://schemas.microsoft.com/office/drawing/2014/main" id="{1B55AEBC-B52A-E017-3CA3-92FADAE265BF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4871" y="-1"/>
            <a:ext cx="6612569" cy="3125755"/>
          </a:xfrm>
          <a:prstGeom prst="rect">
            <a:avLst/>
          </a:prstGeom>
        </p:spPr>
      </p:pic>
      <p:pic>
        <p:nvPicPr>
          <p:cNvPr id="5" name="Kép 4" descr="A képen szöveg, képernyőkép látható&#10;&#10;Automatikusan generált leírás">
            <a:extLst>
              <a:ext uri="{FF2B5EF4-FFF2-40B4-BE49-F238E27FC236}">
                <a16:creationId xmlns:a16="http://schemas.microsoft.com/office/drawing/2014/main" id="{05E2CF12-9916-F54B-2924-4A9F862EA585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38" y="3051109"/>
            <a:ext cx="5893124" cy="2408621"/>
          </a:xfrm>
          <a:prstGeom prst="rect">
            <a:avLst/>
          </a:prstGeom>
        </p:spPr>
      </p:pic>
      <p:pic>
        <p:nvPicPr>
          <p:cNvPr id="7" name="Kép 6" descr="A képen szöveg, képernyőkép látható&#10;&#10;Automatikusan generált leírás">
            <a:extLst>
              <a:ext uri="{FF2B5EF4-FFF2-40B4-BE49-F238E27FC236}">
                <a16:creationId xmlns:a16="http://schemas.microsoft.com/office/drawing/2014/main" id="{FE037609-ABE5-4938-EF9A-1CE511C51621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0509" y="3051109"/>
            <a:ext cx="6297794" cy="2397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834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zövegdoboz 2">
            <a:extLst>
              <a:ext uri="{FF2B5EF4-FFF2-40B4-BE49-F238E27FC236}">
                <a16:creationId xmlns:a16="http://schemas.microsoft.com/office/drawing/2014/main" id="{18BA2183-A715-BDD8-A4E8-8D7FBDFD948D}"/>
              </a:ext>
            </a:extLst>
          </p:cNvPr>
          <p:cNvSpPr txBox="1"/>
          <p:nvPr/>
        </p:nvSpPr>
        <p:spPr>
          <a:xfrm>
            <a:off x="2641599" y="341746"/>
            <a:ext cx="65947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hu-HU" sz="2400" i="1" dirty="0">
                <a:solidFill>
                  <a:srgbClr val="002060"/>
                </a:solidFill>
                <a:latin typeface="Arial Black" panose="020B0A04020102020204" pitchFamily="34" charset="0"/>
              </a:rPr>
              <a:t>Tagsági típusok</a:t>
            </a:r>
          </a:p>
        </p:txBody>
      </p:sp>
      <p:pic>
        <p:nvPicPr>
          <p:cNvPr id="5" name="Kép 4" descr="A képen szöveg látható&#10;&#10;Automatikusan generált leírás">
            <a:extLst>
              <a:ext uri="{FF2B5EF4-FFF2-40B4-BE49-F238E27FC236}">
                <a16:creationId xmlns:a16="http://schemas.microsoft.com/office/drawing/2014/main" id="{E0AAE790-A040-EBEA-8F5A-F1F6D9EBF244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8178" y="848567"/>
            <a:ext cx="5795642" cy="3607977"/>
          </a:xfrm>
          <a:prstGeom prst="rect">
            <a:avLst/>
          </a:prstGeom>
        </p:spPr>
      </p:pic>
      <p:pic>
        <p:nvPicPr>
          <p:cNvPr id="7" name="Kép 6" descr="A képen szöveg, Emberi arc, képernyőkép, személy látható&#10;&#10;Automatikusan generált leírás">
            <a:extLst>
              <a:ext uri="{FF2B5EF4-FFF2-40B4-BE49-F238E27FC236}">
                <a16:creationId xmlns:a16="http://schemas.microsoft.com/office/drawing/2014/main" id="{E2264DC8-9EB1-4D6B-BFD7-B81E6EBAB545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7485" y="4456544"/>
            <a:ext cx="3603749" cy="2332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522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zövegdoboz 2">
            <a:extLst>
              <a:ext uri="{FF2B5EF4-FFF2-40B4-BE49-F238E27FC236}">
                <a16:creationId xmlns:a16="http://schemas.microsoft.com/office/drawing/2014/main" id="{7903F5F9-CB1C-A289-4811-85EB95C1AFAA}"/>
              </a:ext>
            </a:extLst>
          </p:cNvPr>
          <p:cNvSpPr txBox="1"/>
          <p:nvPr/>
        </p:nvSpPr>
        <p:spPr>
          <a:xfrm>
            <a:off x="332509" y="138546"/>
            <a:ext cx="1160087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hu-HU" sz="2400" i="1" dirty="0">
                <a:solidFill>
                  <a:srgbClr val="002060"/>
                </a:solidFill>
                <a:latin typeface="Arial Black" panose="020B0A04020102020204" pitchFamily="34" charset="0"/>
              </a:rPr>
              <a:t>Oroszlánnak lenni azt jelenti, hogy a szolgálaton keresztül hatást gyakorlunk.</a:t>
            </a:r>
          </a:p>
        </p:txBody>
      </p:sp>
      <p:pic>
        <p:nvPicPr>
          <p:cNvPr id="5" name="Kép 4" descr="A képen szöveg, képernyőkép, kör, embléma látható&#10;&#10;Automatikusan generált leírás">
            <a:extLst>
              <a:ext uri="{FF2B5EF4-FFF2-40B4-BE49-F238E27FC236}">
                <a16:creationId xmlns:a16="http://schemas.microsoft.com/office/drawing/2014/main" id="{40463E62-BDB7-93D0-B8F6-19BD65C53A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2379" y="993154"/>
            <a:ext cx="9347242" cy="572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4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 descr="A képen szöveg, képernyőkép, szoftver, Számítógépes ikon látható&#10;&#10;Automatikusan generált leírás">
            <a:extLst>
              <a:ext uri="{FF2B5EF4-FFF2-40B4-BE49-F238E27FC236}">
                <a16:creationId xmlns:a16="http://schemas.microsoft.com/office/drawing/2014/main" id="{E2033264-17D9-B34E-7BDA-CC4115BD77F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92" t="40272" r="61046" b="32789"/>
          <a:stretch/>
        </p:blipFill>
        <p:spPr>
          <a:xfrm>
            <a:off x="1959429" y="557809"/>
            <a:ext cx="7537580" cy="5898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663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zövegdoboz 2">
            <a:extLst>
              <a:ext uri="{FF2B5EF4-FFF2-40B4-BE49-F238E27FC236}">
                <a16:creationId xmlns:a16="http://schemas.microsoft.com/office/drawing/2014/main" id="{0B637E2E-E7CF-C1C3-58BD-2B432D693ADC}"/>
              </a:ext>
            </a:extLst>
          </p:cNvPr>
          <p:cNvSpPr txBox="1"/>
          <p:nvPr/>
        </p:nvSpPr>
        <p:spPr>
          <a:xfrm>
            <a:off x="249382" y="600076"/>
            <a:ext cx="5839791" cy="57562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1" dirty="0" err="1">
                <a:solidFill>
                  <a:schemeClr val="accent4">
                    <a:lumMod val="50000"/>
                  </a:schemeClr>
                </a:solidFill>
                <a:effectLst/>
                <a:highlight>
                  <a:srgbClr val="FFFFFF"/>
                </a:highlight>
                <a:latin typeface="Arial Black" panose="020B0A04020102020204" pitchFamily="34" charset="0"/>
              </a:rPr>
              <a:t>Ragyogjon</a:t>
            </a:r>
            <a:r>
              <a:rPr lang="en-US" sz="2000" b="1" i="1" dirty="0">
                <a:solidFill>
                  <a:schemeClr val="accent4">
                    <a:lumMod val="50000"/>
                  </a:schemeClr>
                </a:solidFill>
                <a:effectLst/>
                <a:highlight>
                  <a:srgbClr val="FFFFFF"/>
                </a:highlight>
                <a:latin typeface="Arial Black" panose="020B0A04020102020204" pitchFamily="34" charset="0"/>
              </a:rPr>
              <a:t> </a:t>
            </a:r>
            <a:r>
              <a:rPr lang="en-US" sz="2000" b="1" i="1" dirty="0" err="1">
                <a:solidFill>
                  <a:schemeClr val="accent4">
                    <a:lumMod val="50000"/>
                  </a:schemeClr>
                </a:solidFill>
                <a:effectLst/>
                <a:highlight>
                  <a:srgbClr val="FFFFFF"/>
                </a:highlight>
                <a:latin typeface="Arial Black" panose="020B0A04020102020204" pitchFamily="34" charset="0"/>
              </a:rPr>
              <a:t>fényt</a:t>
            </a:r>
            <a:r>
              <a:rPr lang="en-US" sz="2000" b="1" i="1" dirty="0">
                <a:solidFill>
                  <a:schemeClr val="accent4">
                    <a:lumMod val="50000"/>
                  </a:schemeClr>
                </a:solidFill>
                <a:effectLst/>
                <a:highlight>
                  <a:srgbClr val="FFFFFF"/>
                </a:highlight>
                <a:latin typeface="Arial Black" panose="020B0A04020102020204" pitchFamily="34" charset="0"/>
              </a:rPr>
              <a:t> </a:t>
            </a:r>
            <a:r>
              <a:rPr lang="en-US" sz="2000" b="1" i="1" dirty="0" err="1">
                <a:solidFill>
                  <a:schemeClr val="accent4">
                    <a:lumMod val="50000"/>
                  </a:schemeClr>
                </a:solidFill>
                <a:effectLst/>
                <a:highlight>
                  <a:srgbClr val="FFFFFF"/>
                </a:highlight>
                <a:latin typeface="Arial Black" panose="020B0A04020102020204" pitchFamily="34" charset="0"/>
              </a:rPr>
              <a:t>mindenkinek</a:t>
            </a:r>
            <a:endParaRPr lang="en-US" sz="2000" b="1" i="1" dirty="0">
              <a:solidFill>
                <a:schemeClr val="accent4">
                  <a:lumMod val="50000"/>
                </a:schemeClr>
              </a:solidFill>
              <a:effectLst/>
              <a:highlight>
                <a:srgbClr val="FFFFFF"/>
              </a:highlight>
              <a:latin typeface="Arial Black" panose="020B0A04020102020204" pitchFamily="34" charset="0"/>
            </a:endParaRP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1" dirty="0">
                <a:effectLst/>
                <a:highlight>
                  <a:srgbClr val="FFFFFF"/>
                </a:highlight>
              </a:rPr>
              <a:t>Az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oroszlánok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kitárják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karjainkat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 a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világ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felé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, és a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nagyszerű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történetmesélés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megnyithatja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közösséged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szívét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. Az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innovatív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 marketing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kiemelheti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 a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történeteidet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 és a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klubodat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, és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inspirálhatja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az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embereket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,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hogy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csatlakozzanak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 </a:t>
            </a:r>
            <a:r>
              <a:rPr lang="en-US" sz="2000" b="0" i="1" dirty="0" err="1">
                <a:effectLst/>
                <a:highlight>
                  <a:srgbClr val="FFFFFF"/>
                </a:highlight>
              </a:rPr>
              <a:t>hozzád</a:t>
            </a:r>
            <a:r>
              <a:rPr lang="en-US" sz="2000" b="0" i="1" dirty="0">
                <a:effectLst/>
                <a:highlight>
                  <a:srgbClr val="FFFFFF"/>
                </a:highlight>
              </a:rPr>
              <a:t>.</a:t>
            </a:r>
          </a:p>
        </p:txBody>
      </p:sp>
      <p:pic>
        <p:nvPicPr>
          <p:cNvPr id="4" name="Kép 3">
            <a:extLst>
              <a:ext uri="{FF2B5EF4-FFF2-40B4-BE49-F238E27FC236}">
                <a16:creationId xmlns:a16="http://schemas.microsoft.com/office/drawing/2014/main" id="{970224E0-8E58-DDF3-DCAE-ADB471A6FE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99" r="10314" b="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5" name="Kép 4">
            <a:extLst>
              <a:ext uri="{FF2B5EF4-FFF2-40B4-BE49-F238E27FC236}">
                <a16:creationId xmlns:a16="http://schemas.microsoft.com/office/drawing/2014/main" id="{300EF003-30C8-1E54-C59B-A3ADD8306C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881" t="1624" r="23848" b="1624"/>
          <a:stretch/>
        </p:blipFill>
        <p:spPr>
          <a:xfrm>
            <a:off x="6587351" y="0"/>
            <a:ext cx="2299473" cy="228599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96026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>
            <a:extLst>
              <a:ext uri="{FF2B5EF4-FFF2-40B4-BE49-F238E27FC236}">
                <a16:creationId xmlns:a16="http://schemas.microsoft.com/office/drawing/2014/main" id="{CFDBA817-0066-9363-CAE2-2704EBFBF4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919" b="12987"/>
          <a:stretch/>
        </p:blipFill>
        <p:spPr>
          <a:xfrm>
            <a:off x="194821" y="323850"/>
            <a:ext cx="11802358" cy="6210300"/>
          </a:xfrm>
          <a:prstGeom prst="rect">
            <a:avLst/>
          </a:prstGeom>
        </p:spPr>
      </p:pic>
      <p:sp>
        <p:nvSpPr>
          <p:cNvPr id="5" name="Szövegdoboz 4">
            <a:extLst>
              <a:ext uri="{FF2B5EF4-FFF2-40B4-BE49-F238E27FC236}">
                <a16:creationId xmlns:a16="http://schemas.microsoft.com/office/drawing/2014/main" id="{6ED71D34-B034-C5A7-E92D-3913440896BA}"/>
              </a:ext>
            </a:extLst>
          </p:cNvPr>
          <p:cNvSpPr txBox="1"/>
          <p:nvPr/>
        </p:nvSpPr>
        <p:spPr>
          <a:xfrm>
            <a:off x="4124131" y="914400"/>
            <a:ext cx="42267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3600" i="1" dirty="0" err="1">
                <a:solidFill>
                  <a:schemeClr val="bg1"/>
                </a:solidFill>
                <a:latin typeface="Arial Black" panose="020B0A04020102020204" pitchFamily="34" charset="0"/>
              </a:rPr>
              <a:t>We</a:t>
            </a:r>
            <a:r>
              <a:rPr lang="hu-HU" sz="3600" i="1" dirty="0">
                <a:solidFill>
                  <a:schemeClr val="bg1"/>
                </a:solidFill>
                <a:latin typeface="Arial Black" panose="020B0A04020102020204" pitchFamily="34" charset="0"/>
              </a:rPr>
              <a:t> </a:t>
            </a:r>
            <a:r>
              <a:rPr lang="hu-HU" sz="3600" i="1" dirty="0" err="1">
                <a:solidFill>
                  <a:schemeClr val="bg1"/>
                </a:solidFill>
                <a:latin typeface="Arial Black" panose="020B0A04020102020204" pitchFamily="34" charset="0"/>
              </a:rPr>
              <a:t>Serve</a:t>
            </a:r>
            <a:endParaRPr lang="hu-HU" sz="3600" i="1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6" name="Szövegdoboz 5">
            <a:extLst>
              <a:ext uri="{FF2B5EF4-FFF2-40B4-BE49-F238E27FC236}">
                <a16:creationId xmlns:a16="http://schemas.microsoft.com/office/drawing/2014/main" id="{F09CD894-BE52-BADF-556B-FF3A177732D6}"/>
              </a:ext>
            </a:extLst>
          </p:cNvPr>
          <p:cNvSpPr txBox="1"/>
          <p:nvPr/>
        </p:nvSpPr>
        <p:spPr>
          <a:xfrm>
            <a:off x="774441" y="5215812"/>
            <a:ext cx="105342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3200" i="1" dirty="0">
                <a:solidFill>
                  <a:schemeClr val="bg1"/>
                </a:solidFill>
                <a:latin typeface="Arial Black" panose="020B0A04020102020204" pitchFamily="34" charset="0"/>
              </a:rPr>
              <a:t>„ Egy szükséget szenvedő világot szolgálunk”</a:t>
            </a:r>
          </a:p>
        </p:txBody>
      </p:sp>
    </p:spTree>
    <p:extLst>
      <p:ext uri="{BB962C8B-B14F-4D97-AF65-F5344CB8AC3E}">
        <p14:creationId xmlns:p14="http://schemas.microsoft.com/office/powerpoint/2010/main" val="128598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93898FF-D987-4B0E-BFB4-85F5EB356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2F383F-B981-4BC3-9E2B-7BE938CE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625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AA485AD-076E-4077-A6E6-C3C9F0C39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088DBDF-80D5-4FC0-8A54-9D660B728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  <p:pic>
        <p:nvPicPr>
          <p:cNvPr id="3" name="Kép 2" descr="A képen embléma, szimbólum, Grafika, Védjegy látható&#10;&#10;Automatikusan generált leírás">
            <a:extLst>
              <a:ext uri="{FF2B5EF4-FFF2-40B4-BE49-F238E27FC236}">
                <a16:creationId xmlns:a16="http://schemas.microsoft.com/office/drawing/2014/main" id="{E5CD3976-B97B-9F1E-E0C0-4350E27DCDD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17" r="-1" b="26176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417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3" descr="A képen embléma, szimbólum, Védjegy, Grafika látható&#10;&#10;Automatikusan generált leírás">
            <a:extLst>
              <a:ext uri="{FF2B5EF4-FFF2-40B4-BE49-F238E27FC236}">
                <a16:creationId xmlns:a16="http://schemas.microsoft.com/office/drawing/2014/main" id="{2D7A397C-6880-1979-0397-4162C998FF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3136" y="1036924"/>
            <a:ext cx="2366617" cy="2392076"/>
          </a:xfrm>
          <a:prstGeom prst="rect">
            <a:avLst/>
          </a:prstGeom>
        </p:spPr>
      </p:pic>
      <p:sp>
        <p:nvSpPr>
          <p:cNvPr id="5" name="Szövegdoboz 4">
            <a:extLst>
              <a:ext uri="{FF2B5EF4-FFF2-40B4-BE49-F238E27FC236}">
                <a16:creationId xmlns:a16="http://schemas.microsoft.com/office/drawing/2014/main" id="{0A4F6C2C-7FDF-6AAE-CD5E-67BC30A45567}"/>
              </a:ext>
            </a:extLst>
          </p:cNvPr>
          <p:cNvSpPr txBox="1"/>
          <p:nvPr/>
        </p:nvSpPr>
        <p:spPr>
          <a:xfrm rot="20964015">
            <a:off x="1664291" y="5337297"/>
            <a:ext cx="104786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2400" dirty="0">
                <a:solidFill>
                  <a:srgbClr val="002060"/>
                </a:solidFill>
                <a:latin typeface="Arial Black" panose="020B0A04020102020204" pitchFamily="34" charset="0"/>
              </a:rPr>
              <a:t>„Egy szükséget szenvedő világ szolgálatában”</a:t>
            </a:r>
          </a:p>
        </p:txBody>
      </p:sp>
      <p:sp>
        <p:nvSpPr>
          <p:cNvPr id="6" name="Szövegdoboz 5">
            <a:extLst>
              <a:ext uri="{FF2B5EF4-FFF2-40B4-BE49-F238E27FC236}">
                <a16:creationId xmlns:a16="http://schemas.microsoft.com/office/drawing/2014/main" id="{03ED0276-1F9F-B8F3-5D31-D8235274D6CD}"/>
              </a:ext>
            </a:extLst>
          </p:cNvPr>
          <p:cNvSpPr txBox="1"/>
          <p:nvPr/>
        </p:nvSpPr>
        <p:spPr>
          <a:xfrm rot="20575236">
            <a:off x="2341193" y="2133101"/>
            <a:ext cx="237887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4400" dirty="0">
                <a:solidFill>
                  <a:srgbClr val="FF0000"/>
                </a:solidFill>
                <a:latin typeface="Arial Black" panose="020B0A04020102020204" pitchFamily="34" charset="0"/>
              </a:rPr>
              <a:t>35</a:t>
            </a:r>
          </a:p>
          <a:p>
            <a:pPr algn="ctr"/>
            <a:r>
              <a:rPr lang="hu-HU" sz="4400" dirty="0">
                <a:solidFill>
                  <a:srgbClr val="FF0000"/>
                </a:solidFill>
                <a:latin typeface="Arial Black" panose="020B0A04020102020204" pitchFamily="34" charset="0"/>
              </a:rPr>
              <a:t>éve</a:t>
            </a:r>
          </a:p>
        </p:txBody>
      </p:sp>
    </p:spTree>
    <p:extLst>
      <p:ext uri="{BB962C8B-B14F-4D97-AF65-F5344CB8AC3E}">
        <p14:creationId xmlns:p14="http://schemas.microsoft.com/office/powerpoint/2010/main" val="1399589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Lions Magyarország film 2017">
            <a:hlinkClick r:id="" action="ppaction://media"/>
            <a:extLst>
              <a:ext uri="{FF2B5EF4-FFF2-40B4-BE49-F238E27FC236}">
                <a16:creationId xmlns:a16="http://schemas.microsoft.com/office/drawing/2014/main" id="{13DB4ED1-A634-ADAB-CEFF-1C980A088C2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943" y="643467"/>
            <a:ext cx="9904114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zövegdoboz 2">
            <a:extLst>
              <a:ext uri="{FF2B5EF4-FFF2-40B4-BE49-F238E27FC236}">
                <a16:creationId xmlns:a16="http://schemas.microsoft.com/office/drawing/2014/main" id="{97865D33-C45A-5BB7-1A69-17DBC12AF45B}"/>
              </a:ext>
            </a:extLst>
          </p:cNvPr>
          <p:cNvSpPr txBox="1"/>
          <p:nvPr/>
        </p:nvSpPr>
        <p:spPr>
          <a:xfrm>
            <a:off x="2901819" y="3237722"/>
            <a:ext cx="61115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2800" i="1" dirty="0">
                <a:solidFill>
                  <a:schemeClr val="bg1"/>
                </a:solidFill>
                <a:latin typeface="Aptos Black" panose="020B0004020202020204" pitchFamily="34" charset="0"/>
              </a:rPr>
              <a:t>Lions Magyarország 35 év.</a:t>
            </a:r>
          </a:p>
        </p:txBody>
      </p:sp>
    </p:spTree>
    <p:extLst>
      <p:ext uri="{BB962C8B-B14F-4D97-AF65-F5344CB8AC3E}">
        <p14:creationId xmlns:p14="http://schemas.microsoft.com/office/powerpoint/2010/main" val="1342266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45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66456"/>
                            </p:stCondLst>
                            <p:childTnLst>
                              <p:par>
                                <p:cTn id="8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 descr="A képen embléma, Grafika, clipart, kör látható&#10;&#10;Automatikusan generált leírás">
            <a:extLst>
              <a:ext uri="{FF2B5EF4-FFF2-40B4-BE49-F238E27FC236}">
                <a16:creationId xmlns:a16="http://schemas.microsoft.com/office/drawing/2014/main" id="{8A94DB43-43CA-2339-BBAF-08F3013244AE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767" y="139959"/>
            <a:ext cx="7106078" cy="6718041"/>
          </a:xfrm>
          <a:prstGeom prst="rect">
            <a:avLst/>
          </a:prstGeom>
        </p:spPr>
      </p:pic>
      <p:sp>
        <p:nvSpPr>
          <p:cNvPr id="6" name="Szövegdoboz 5">
            <a:extLst>
              <a:ext uri="{FF2B5EF4-FFF2-40B4-BE49-F238E27FC236}">
                <a16:creationId xmlns:a16="http://schemas.microsoft.com/office/drawing/2014/main" id="{2B663A25-B0E9-D726-FB59-78B6F7B42D55}"/>
              </a:ext>
            </a:extLst>
          </p:cNvPr>
          <p:cNvSpPr txBox="1"/>
          <p:nvPr/>
        </p:nvSpPr>
        <p:spPr>
          <a:xfrm>
            <a:off x="4749282" y="2267339"/>
            <a:ext cx="2761861" cy="2491273"/>
          </a:xfrm>
          <a:prstGeom prst="rect">
            <a:avLst/>
          </a:prstGeom>
          <a:solidFill>
            <a:srgbClr val="A2D7F0"/>
          </a:solidFill>
        </p:spPr>
        <p:txBody>
          <a:bodyPr wrap="square" rtlCol="0">
            <a:spAutoFit/>
          </a:bodyPr>
          <a:lstStyle/>
          <a:p>
            <a:endParaRPr lang="hu-HU" dirty="0"/>
          </a:p>
        </p:txBody>
      </p:sp>
      <p:pic>
        <p:nvPicPr>
          <p:cNvPr id="5" name="Kép 4" descr="A képen embléma, szimbólum, Védjegy, Grafika látható&#10;&#10;Automatikusan generált leírás">
            <a:extLst>
              <a:ext uri="{FF2B5EF4-FFF2-40B4-BE49-F238E27FC236}">
                <a16:creationId xmlns:a16="http://schemas.microsoft.com/office/drawing/2014/main" id="{77A629E6-4DD0-2531-42FE-3F7AD894A8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2963" y="1779853"/>
            <a:ext cx="3122449" cy="3156040"/>
          </a:xfrm>
          <a:prstGeom prst="rect">
            <a:avLst/>
          </a:prstGeom>
          <a:noFill/>
        </p:spPr>
      </p:pic>
      <p:sp>
        <p:nvSpPr>
          <p:cNvPr id="7" name="Szövegdoboz 6">
            <a:extLst>
              <a:ext uri="{FF2B5EF4-FFF2-40B4-BE49-F238E27FC236}">
                <a16:creationId xmlns:a16="http://schemas.microsoft.com/office/drawing/2014/main" id="{CC073E50-97E6-A7E4-3511-48428F22D43D}"/>
              </a:ext>
            </a:extLst>
          </p:cNvPr>
          <p:cNvSpPr txBox="1"/>
          <p:nvPr/>
        </p:nvSpPr>
        <p:spPr>
          <a:xfrm>
            <a:off x="1026367" y="1278294"/>
            <a:ext cx="52251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6600" i="1" dirty="0">
                <a:solidFill>
                  <a:srgbClr val="002060"/>
                </a:solidFill>
                <a:latin typeface="Arial Black" panose="020B0A04020102020204" pitchFamily="34" charset="0"/>
              </a:rPr>
              <a:t>1</a:t>
            </a:r>
          </a:p>
          <a:p>
            <a:pPr algn="ctr"/>
            <a:r>
              <a:rPr lang="hu-HU" sz="6600" i="1" dirty="0">
                <a:solidFill>
                  <a:srgbClr val="002060"/>
                </a:solidFill>
                <a:latin typeface="Arial Black" panose="020B0A04020102020204" pitchFamily="34" charset="0"/>
              </a:rPr>
              <a:t>9</a:t>
            </a:r>
          </a:p>
          <a:p>
            <a:pPr algn="ctr"/>
            <a:r>
              <a:rPr lang="hu-HU" sz="6600" i="1" dirty="0">
                <a:solidFill>
                  <a:srgbClr val="002060"/>
                </a:solidFill>
                <a:latin typeface="Arial Black" panose="020B0A04020102020204" pitchFamily="34" charset="0"/>
              </a:rPr>
              <a:t>8</a:t>
            </a:r>
          </a:p>
          <a:p>
            <a:pPr algn="ctr"/>
            <a:r>
              <a:rPr lang="hu-HU" sz="6600" i="1" dirty="0">
                <a:solidFill>
                  <a:srgbClr val="002060"/>
                </a:solidFill>
                <a:latin typeface="Arial Black" panose="020B0A04020102020204" pitchFamily="34" charset="0"/>
              </a:rPr>
              <a:t>9</a:t>
            </a:r>
          </a:p>
        </p:txBody>
      </p:sp>
      <p:sp>
        <p:nvSpPr>
          <p:cNvPr id="8" name="Szövegdoboz 7">
            <a:extLst>
              <a:ext uri="{FF2B5EF4-FFF2-40B4-BE49-F238E27FC236}">
                <a16:creationId xmlns:a16="http://schemas.microsoft.com/office/drawing/2014/main" id="{61EABA97-6D2F-D369-0003-046B170303B7}"/>
              </a:ext>
            </a:extLst>
          </p:cNvPr>
          <p:cNvSpPr txBox="1"/>
          <p:nvPr/>
        </p:nvSpPr>
        <p:spPr>
          <a:xfrm>
            <a:off x="10394302" y="0"/>
            <a:ext cx="771331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11500" i="1" dirty="0">
                <a:solidFill>
                  <a:srgbClr val="002060"/>
                </a:solidFill>
                <a:latin typeface="Arial Black" panose="020B0A04020102020204" pitchFamily="34" charset="0"/>
              </a:rPr>
              <a:t>2</a:t>
            </a:r>
          </a:p>
          <a:p>
            <a:pPr algn="ctr"/>
            <a:r>
              <a:rPr lang="hu-HU" sz="11500" i="1" dirty="0">
                <a:solidFill>
                  <a:srgbClr val="002060"/>
                </a:solidFill>
                <a:latin typeface="Arial Black" panose="020B0A04020102020204" pitchFamily="34" charset="0"/>
              </a:rPr>
              <a:t>0</a:t>
            </a:r>
          </a:p>
          <a:p>
            <a:pPr algn="ctr"/>
            <a:r>
              <a:rPr lang="hu-HU" sz="11500" i="1" dirty="0">
                <a:solidFill>
                  <a:srgbClr val="002060"/>
                </a:solidFill>
                <a:latin typeface="Arial Black" panose="020B0A04020102020204" pitchFamily="34" charset="0"/>
              </a:rPr>
              <a:t>2</a:t>
            </a:r>
          </a:p>
          <a:p>
            <a:pPr algn="ctr"/>
            <a:r>
              <a:rPr lang="hu-HU" sz="11500" i="1" dirty="0">
                <a:solidFill>
                  <a:srgbClr val="002060"/>
                </a:solidFill>
                <a:latin typeface="Arial Black" panose="020B0A04020102020204" pitchFamily="34" charset="0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166663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>
            <a:extLst>
              <a:ext uri="{FF2B5EF4-FFF2-40B4-BE49-F238E27FC236}">
                <a16:creationId xmlns:a16="http://schemas.microsoft.com/office/drawing/2014/main" id="{B30DB5B7-07AE-29C6-8D0B-040F07D0FB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" y="285750"/>
            <a:ext cx="12125325" cy="628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799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 descr="A képen embléma, Grafika, clipart, kör látható&#10;&#10;Automatikusan generált leírás">
            <a:extLst>
              <a:ext uri="{FF2B5EF4-FFF2-40B4-BE49-F238E27FC236}">
                <a16:creationId xmlns:a16="http://schemas.microsoft.com/office/drawing/2014/main" id="{25E5F54D-4B1D-B11A-0051-65D568906C4D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475" y="1581150"/>
            <a:ext cx="5010150" cy="4857750"/>
          </a:xfrm>
          <a:prstGeom prst="rect">
            <a:avLst/>
          </a:prstGeom>
        </p:spPr>
      </p:pic>
      <p:sp>
        <p:nvSpPr>
          <p:cNvPr id="4" name="Szövegdoboz 3">
            <a:extLst>
              <a:ext uri="{FF2B5EF4-FFF2-40B4-BE49-F238E27FC236}">
                <a16:creationId xmlns:a16="http://schemas.microsoft.com/office/drawing/2014/main" id="{E5C7A120-4B91-F200-9592-AA5D84B04A78}"/>
              </a:ext>
            </a:extLst>
          </p:cNvPr>
          <p:cNvSpPr txBox="1"/>
          <p:nvPr/>
        </p:nvSpPr>
        <p:spPr>
          <a:xfrm>
            <a:off x="1978090" y="419100"/>
            <a:ext cx="763244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6600" i="1" dirty="0">
                <a:solidFill>
                  <a:srgbClr val="FF0000"/>
                </a:solidFill>
                <a:latin typeface="Arial Black" panose="020B0A04020102020204" pitchFamily="34" charset="0"/>
              </a:rPr>
              <a:t>8</a:t>
            </a:r>
            <a:r>
              <a:rPr lang="hu-HU" sz="3200" i="1" dirty="0">
                <a:solidFill>
                  <a:srgbClr val="FF0000"/>
                </a:solidFill>
                <a:latin typeface="Arial Black" panose="020B0A04020102020204" pitchFamily="34" charset="0"/>
              </a:rPr>
              <a:t> </a:t>
            </a:r>
            <a:r>
              <a:rPr lang="hu-HU" sz="3200" i="1" dirty="0">
                <a:solidFill>
                  <a:srgbClr val="002060"/>
                </a:solidFill>
                <a:latin typeface="Arial Black" panose="020B0A04020102020204" pitchFamily="34" charset="0"/>
              </a:rPr>
              <a:t>fő szolgálati terület!</a:t>
            </a:r>
          </a:p>
        </p:txBody>
      </p:sp>
    </p:spTree>
    <p:extLst>
      <p:ext uri="{BB962C8B-B14F-4D97-AF65-F5344CB8AC3E}">
        <p14:creationId xmlns:p14="http://schemas.microsoft.com/office/powerpoint/2010/main" val="451149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 descr="A képen szöveg, képernyőkép, ember, Webhely látható&#10;&#10;Automatikusan generált leírás">
            <a:extLst>
              <a:ext uri="{FF2B5EF4-FFF2-40B4-BE49-F238E27FC236}">
                <a16:creationId xmlns:a16="http://schemas.microsoft.com/office/drawing/2014/main" id="{368DF799-3FEB-C262-FAE8-05F1E5E210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631" y="803768"/>
            <a:ext cx="5200650" cy="2925366"/>
          </a:xfrm>
          <a:prstGeom prst="rect">
            <a:avLst/>
          </a:prstGeom>
        </p:spPr>
      </p:pic>
      <p:pic>
        <p:nvPicPr>
          <p:cNvPr id="5" name="Kép 4" descr="A képen szöveg, képernyőkép, Emberi arc, ember látható&#10;&#10;Automatikusan generált leírás">
            <a:extLst>
              <a:ext uri="{FF2B5EF4-FFF2-40B4-BE49-F238E27FC236}">
                <a16:creationId xmlns:a16="http://schemas.microsoft.com/office/drawing/2014/main" id="{D6968335-9613-DC2A-FB57-BA6AB25BB7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9282" y="803768"/>
            <a:ext cx="5200650" cy="2925366"/>
          </a:xfrm>
          <a:prstGeom prst="rect">
            <a:avLst/>
          </a:prstGeom>
        </p:spPr>
      </p:pic>
      <p:pic>
        <p:nvPicPr>
          <p:cNvPr id="7" name="Kép 6" descr="A képen szöveg, képernyőkép, szoftver, Számítógépes ikon látható&#10;&#10;Automatikusan generált leírás">
            <a:extLst>
              <a:ext uri="{FF2B5EF4-FFF2-40B4-BE49-F238E27FC236}">
                <a16:creationId xmlns:a16="http://schemas.microsoft.com/office/drawing/2014/main" id="{4576B9EE-A604-52A4-21F6-25673D3542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9283" y="3729134"/>
            <a:ext cx="5200650" cy="2925365"/>
          </a:xfrm>
          <a:prstGeom prst="rect">
            <a:avLst/>
          </a:prstGeom>
        </p:spPr>
      </p:pic>
      <p:pic>
        <p:nvPicPr>
          <p:cNvPr id="9" name="Kép 8" descr="A képen szöveg, képernyőkép, szoftver, Multimédiás szoftver látható&#10;&#10;Automatikusan generált leírás">
            <a:extLst>
              <a:ext uri="{FF2B5EF4-FFF2-40B4-BE49-F238E27FC236}">
                <a16:creationId xmlns:a16="http://schemas.microsoft.com/office/drawing/2014/main" id="{9EF27605-38B4-04F8-166C-11C73358CB1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631" y="3729133"/>
            <a:ext cx="5200651" cy="2925366"/>
          </a:xfrm>
          <a:prstGeom prst="rect">
            <a:avLst/>
          </a:prstGeom>
        </p:spPr>
      </p:pic>
      <p:sp>
        <p:nvSpPr>
          <p:cNvPr id="10" name="Szövegdoboz 9">
            <a:extLst>
              <a:ext uri="{FF2B5EF4-FFF2-40B4-BE49-F238E27FC236}">
                <a16:creationId xmlns:a16="http://schemas.microsoft.com/office/drawing/2014/main" id="{E87A4ABC-5AFE-DD35-F630-7AD7F84EC295}"/>
              </a:ext>
            </a:extLst>
          </p:cNvPr>
          <p:cNvSpPr txBox="1"/>
          <p:nvPr/>
        </p:nvSpPr>
        <p:spPr>
          <a:xfrm>
            <a:off x="1203649" y="111967"/>
            <a:ext cx="89200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2400" i="1" dirty="0">
                <a:solidFill>
                  <a:srgbClr val="002060"/>
                </a:solidFill>
                <a:latin typeface="Arial Black" panose="020B0A04020102020204" pitchFamily="34" charset="0"/>
              </a:rPr>
              <a:t>Új képi világunk rólunk a világnak!</a:t>
            </a:r>
          </a:p>
        </p:txBody>
      </p:sp>
    </p:spTree>
    <p:extLst>
      <p:ext uri="{BB962C8B-B14F-4D97-AF65-F5344CB8AC3E}">
        <p14:creationId xmlns:p14="http://schemas.microsoft.com/office/powerpoint/2010/main" val="3977995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 descr="A képen szöveg, képernyőkép, ember, Webhely látható&#10;&#10;Automatikusan generált leírás">
            <a:extLst>
              <a:ext uri="{FF2B5EF4-FFF2-40B4-BE49-F238E27FC236}">
                <a16:creationId xmlns:a16="http://schemas.microsoft.com/office/drawing/2014/main" id="{2E590843-C5D5-ABDB-04B8-55CBE1A8B2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00" y="39254"/>
            <a:ext cx="6123710" cy="3444587"/>
          </a:xfrm>
          <a:prstGeom prst="rect">
            <a:avLst/>
          </a:prstGeom>
        </p:spPr>
      </p:pic>
      <p:pic>
        <p:nvPicPr>
          <p:cNvPr id="5" name="Kép 4" descr="A képen szöveg, képernyőkép, szoftver, Számítógépes ikon látható&#10;&#10;Automatikusan generált leírás">
            <a:extLst>
              <a:ext uri="{FF2B5EF4-FFF2-40B4-BE49-F238E27FC236}">
                <a16:creationId xmlns:a16="http://schemas.microsoft.com/office/drawing/2014/main" id="{2DCB59F5-00B6-FD20-B88B-8D6811529A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5310" y="3536951"/>
            <a:ext cx="6029290" cy="3391475"/>
          </a:xfrm>
          <a:prstGeom prst="rect">
            <a:avLst/>
          </a:prstGeom>
        </p:spPr>
      </p:pic>
      <p:pic>
        <p:nvPicPr>
          <p:cNvPr id="6" name="Kép 5">
            <a:extLst>
              <a:ext uri="{FF2B5EF4-FFF2-40B4-BE49-F238E27FC236}">
                <a16:creationId xmlns:a16="http://schemas.microsoft.com/office/drawing/2014/main" id="{7143D51B-AD93-9C03-F1BB-158A9534E6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600" y="3483840"/>
            <a:ext cx="6123710" cy="3444587"/>
          </a:xfrm>
          <a:prstGeom prst="rect">
            <a:avLst/>
          </a:prstGeom>
        </p:spPr>
      </p:pic>
      <p:pic>
        <p:nvPicPr>
          <p:cNvPr id="8" name="Kép 7" descr="A képen szöveg, golf, képernyőkép, szoftver látható&#10;&#10;Automatikusan generált leírás">
            <a:extLst>
              <a:ext uri="{FF2B5EF4-FFF2-40B4-BE49-F238E27FC236}">
                <a16:creationId xmlns:a16="http://schemas.microsoft.com/office/drawing/2014/main" id="{6B190DB3-477A-DF17-9470-54734211B1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1194" y="39254"/>
            <a:ext cx="6029291" cy="3444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849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 descr="A képen szöveg, képernyőkép, szoftver, Webhely látható&#10;&#10;Automatikusan generált leírás">
            <a:extLst>
              <a:ext uri="{FF2B5EF4-FFF2-40B4-BE49-F238E27FC236}">
                <a16:creationId xmlns:a16="http://schemas.microsoft.com/office/drawing/2014/main" id="{BF1919AB-C975-790C-AFB9-C9E621DB9A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073" y="67541"/>
            <a:ext cx="5975927" cy="3361459"/>
          </a:xfrm>
          <a:prstGeom prst="rect">
            <a:avLst/>
          </a:prstGeom>
        </p:spPr>
      </p:pic>
      <p:pic>
        <p:nvPicPr>
          <p:cNvPr id="5" name="Kép 4" descr="A képen szöveg, elektronika, képernyőkép, szoftver látható&#10;&#10;Automatikusan generált leírás">
            <a:extLst>
              <a:ext uri="{FF2B5EF4-FFF2-40B4-BE49-F238E27FC236}">
                <a16:creationId xmlns:a16="http://schemas.microsoft.com/office/drawing/2014/main" id="{422CF61C-128C-85EC-0F6A-C5CC11F822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67541"/>
            <a:ext cx="5975927" cy="3361459"/>
          </a:xfrm>
          <a:prstGeom prst="rect">
            <a:avLst/>
          </a:prstGeom>
        </p:spPr>
      </p:pic>
      <p:pic>
        <p:nvPicPr>
          <p:cNvPr id="7" name="Kép 6" descr="A képen szöveg, képernyőkép, szoftver, Számítógépes ikon látható&#10;&#10;Automatikusan generált leírás">
            <a:extLst>
              <a:ext uri="{FF2B5EF4-FFF2-40B4-BE49-F238E27FC236}">
                <a16:creationId xmlns:a16="http://schemas.microsoft.com/office/drawing/2014/main" id="{8ED87457-6456-73E4-BA1B-77734B828F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073" y="3429000"/>
            <a:ext cx="5975927" cy="3361459"/>
          </a:xfrm>
          <a:prstGeom prst="rect">
            <a:avLst/>
          </a:prstGeom>
        </p:spPr>
      </p:pic>
      <p:pic>
        <p:nvPicPr>
          <p:cNvPr id="2" name="Kép 1">
            <a:extLst>
              <a:ext uri="{FF2B5EF4-FFF2-40B4-BE49-F238E27FC236}">
                <a16:creationId xmlns:a16="http://schemas.microsoft.com/office/drawing/2014/main" id="{1EE6BF90-29B7-77AD-71C6-8ADF259C9F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2871" y="3427088"/>
            <a:ext cx="6059055" cy="3365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099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Kép 2" descr="A képen szöveg, képernyőkép, szoftver, Számítógépes ikon látható&#10;&#10;Automatikusan generált leírás">
            <a:extLst>
              <a:ext uri="{FF2B5EF4-FFF2-40B4-BE49-F238E27FC236}">
                <a16:creationId xmlns:a16="http://schemas.microsoft.com/office/drawing/2014/main" id="{F59CECE1-C90C-DAC8-89C9-39CFFB27A0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078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Kép 2" descr="A képen szöveg, szoftver, Számítógépes ikon, Weblap látható&#10;&#10;Automatikusan generált leírás">
            <a:extLst>
              <a:ext uri="{FF2B5EF4-FFF2-40B4-BE49-F238E27FC236}">
                <a16:creationId xmlns:a16="http://schemas.microsoft.com/office/drawing/2014/main" id="{40C1D855-4C1B-437C-E983-0CE1B51D1A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079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 descr="A képen szöveg, képernyőkép látható&#10;&#10;Automatikusan generált leírás">
            <a:extLst>
              <a:ext uri="{FF2B5EF4-FFF2-40B4-BE49-F238E27FC236}">
                <a16:creationId xmlns:a16="http://schemas.microsoft.com/office/drawing/2014/main" id="{C8C9FCAA-C9F7-9D56-E98D-C544B9687F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309" y="72736"/>
            <a:ext cx="5966691" cy="3356264"/>
          </a:xfrm>
          <a:prstGeom prst="rect">
            <a:avLst/>
          </a:prstGeom>
        </p:spPr>
      </p:pic>
      <p:pic>
        <p:nvPicPr>
          <p:cNvPr id="5" name="Kép 4" descr="A képen szöveg, elektronika, személy, Webhely látható&#10;&#10;Automatikusan generált leírás">
            <a:extLst>
              <a:ext uri="{FF2B5EF4-FFF2-40B4-BE49-F238E27FC236}">
                <a16:creationId xmlns:a16="http://schemas.microsoft.com/office/drawing/2014/main" id="{D3F0D720-8505-D5A5-D0AF-B4E4C00C7C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429000"/>
            <a:ext cx="5726546" cy="3221182"/>
          </a:xfrm>
          <a:prstGeom prst="rect">
            <a:avLst/>
          </a:prstGeom>
        </p:spPr>
      </p:pic>
      <p:pic>
        <p:nvPicPr>
          <p:cNvPr id="7" name="Kép 6" descr="A képen szöveg, képernyőkép, poszter, Grafikus tervezés látható&#10;&#10;Automatikusan generált leírás">
            <a:extLst>
              <a:ext uri="{FF2B5EF4-FFF2-40B4-BE49-F238E27FC236}">
                <a16:creationId xmlns:a16="http://schemas.microsoft.com/office/drawing/2014/main" id="{CDE8AB8E-44FA-2B71-A714-491C491A088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9022" y="416791"/>
            <a:ext cx="3600502" cy="3012209"/>
          </a:xfrm>
          <a:prstGeom prst="rect">
            <a:avLst/>
          </a:prstGeom>
        </p:spPr>
      </p:pic>
      <p:pic>
        <p:nvPicPr>
          <p:cNvPr id="9" name="Kép 8" descr="A képen szöveg, személy, öltöny, ember látható&#10;&#10;Automatikusan generált leírás">
            <a:extLst>
              <a:ext uri="{FF2B5EF4-FFF2-40B4-BE49-F238E27FC236}">
                <a16:creationId xmlns:a16="http://schemas.microsoft.com/office/drawing/2014/main" id="{790CCDD3-8A65-12E4-154D-10F898B1C3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276" y="3679016"/>
            <a:ext cx="4453887" cy="2971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94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 descr="A képen ruházat, szöveg, személy, ember látható&#10;&#10;Automatikusan generált leírás">
            <a:extLst>
              <a:ext uri="{FF2B5EF4-FFF2-40B4-BE49-F238E27FC236}">
                <a16:creationId xmlns:a16="http://schemas.microsoft.com/office/drawing/2014/main" id="{B8991D3F-84D8-4B7D-01D9-18359A4AD8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6732"/>
            <a:ext cx="5809673" cy="3223404"/>
          </a:xfrm>
          <a:prstGeom prst="rect">
            <a:avLst/>
          </a:prstGeom>
        </p:spPr>
      </p:pic>
      <p:pic>
        <p:nvPicPr>
          <p:cNvPr id="7" name="Kép 6" descr="A képen szöveg, képernyőkép, szoftver, Weblap látható&#10;&#10;Automatikusan generált leírás">
            <a:extLst>
              <a:ext uri="{FF2B5EF4-FFF2-40B4-BE49-F238E27FC236}">
                <a16:creationId xmlns:a16="http://schemas.microsoft.com/office/drawing/2014/main" id="{5E2B854D-9617-5533-2E02-66D8D7B781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837" y="4275437"/>
            <a:ext cx="5698836" cy="2535831"/>
          </a:xfrm>
          <a:prstGeom prst="rect">
            <a:avLst/>
          </a:prstGeom>
        </p:spPr>
      </p:pic>
      <p:sp>
        <p:nvSpPr>
          <p:cNvPr id="8" name="Szövegdoboz 7">
            <a:extLst>
              <a:ext uri="{FF2B5EF4-FFF2-40B4-BE49-F238E27FC236}">
                <a16:creationId xmlns:a16="http://schemas.microsoft.com/office/drawing/2014/main" id="{BAB48B3B-14AA-F82D-C4C9-41CB79E22CA4}"/>
              </a:ext>
            </a:extLst>
          </p:cNvPr>
          <p:cNvSpPr txBox="1"/>
          <p:nvPr/>
        </p:nvSpPr>
        <p:spPr>
          <a:xfrm>
            <a:off x="665018" y="3270136"/>
            <a:ext cx="3980873" cy="886227"/>
          </a:xfrm>
          <a:prstGeom prst="rect">
            <a:avLst/>
          </a:prstGeom>
          <a:noFill/>
        </p:spPr>
        <p:txBody>
          <a:bodyPr wrap="square" rtlCol="0">
            <a:prstTxWarp prst="textChevronInverted">
              <a:avLst/>
            </a:prstTxWarp>
            <a:spAutoFit/>
          </a:bodyPr>
          <a:lstStyle/>
          <a:p>
            <a:pPr algn="ctr"/>
            <a:r>
              <a:rPr lang="hu-HU" sz="32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 Black" panose="020B0A04020102020204" pitchFamily="34" charset="0"/>
              </a:rPr>
              <a:t>Facebook</a:t>
            </a:r>
          </a:p>
        </p:txBody>
      </p:sp>
      <p:sp>
        <p:nvSpPr>
          <p:cNvPr id="9" name="Szövegdoboz 8">
            <a:extLst>
              <a:ext uri="{FF2B5EF4-FFF2-40B4-BE49-F238E27FC236}">
                <a16:creationId xmlns:a16="http://schemas.microsoft.com/office/drawing/2014/main" id="{7751C63B-F176-720B-F8BC-5A8A9E59EE7D}"/>
              </a:ext>
            </a:extLst>
          </p:cNvPr>
          <p:cNvSpPr txBox="1"/>
          <p:nvPr/>
        </p:nvSpPr>
        <p:spPr>
          <a:xfrm>
            <a:off x="6631709" y="5190836"/>
            <a:ext cx="4627417" cy="1015663"/>
          </a:xfrm>
          <a:prstGeom prst="rect">
            <a:avLst/>
          </a:prstGeom>
          <a:noFill/>
        </p:spPr>
        <p:txBody>
          <a:bodyPr wrap="square" rtlCol="0">
            <a:prstTxWarp prst="textWave1">
              <a:avLst/>
            </a:prstTxWarp>
            <a:spAutoFit/>
          </a:bodyPr>
          <a:lstStyle/>
          <a:p>
            <a:pPr algn="ctr"/>
            <a:r>
              <a:rPr lang="hu-HU" sz="60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 Black" panose="020B0A04020102020204" pitchFamily="34" charset="0"/>
              </a:rPr>
              <a:t>Világában</a:t>
            </a:r>
          </a:p>
        </p:txBody>
      </p:sp>
      <p:pic>
        <p:nvPicPr>
          <p:cNvPr id="12" name="Kép 11" descr="A képen szöveg, ruházat, ember, személy látható&#10;&#10;Automatikusan generált leírás">
            <a:extLst>
              <a:ext uri="{FF2B5EF4-FFF2-40B4-BE49-F238E27FC236}">
                <a16:creationId xmlns:a16="http://schemas.microsoft.com/office/drawing/2014/main" id="{181E5D78-5E58-202D-34B7-1A2CA6D43A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9672" y="1888088"/>
            <a:ext cx="6382327" cy="2800098"/>
          </a:xfrm>
          <a:prstGeom prst="rect">
            <a:avLst/>
          </a:prstGeom>
        </p:spPr>
      </p:pic>
      <p:sp>
        <p:nvSpPr>
          <p:cNvPr id="13" name="Szövegdoboz 12">
            <a:extLst>
              <a:ext uri="{FF2B5EF4-FFF2-40B4-BE49-F238E27FC236}">
                <a16:creationId xmlns:a16="http://schemas.microsoft.com/office/drawing/2014/main" id="{61499C63-8FC3-9E3A-55A8-CD8E5C90EDF1}"/>
              </a:ext>
            </a:extLst>
          </p:cNvPr>
          <p:cNvSpPr txBox="1"/>
          <p:nvPr/>
        </p:nvSpPr>
        <p:spPr>
          <a:xfrm>
            <a:off x="7555345" y="526473"/>
            <a:ext cx="2687782" cy="1107996"/>
          </a:xfrm>
          <a:prstGeom prst="rect">
            <a:avLst/>
          </a:prstGeom>
          <a:noFill/>
        </p:spPr>
        <p:txBody>
          <a:bodyPr wrap="square" rtlCol="0">
            <a:prstTxWarp prst="textWave1">
              <a:avLst/>
            </a:prstTxWarp>
            <a:spAutoFit/>
          </a:bodyPr>
          <a:lstStyle/>
          <a:p>
            <a:pPr algn="ctr"/>
            <a:r>
              <a:rPr lang="hu-HU" sz="66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 Black" panose="020B0A04020102020204" pitchFamily="34" charset="0"/>
              </a:rPr>
              <a:t>Mi</a:t>
            </a:r>
          </a:p>
        </p:txBody>
      </p:sp>
    </p:spTree>
    <p:extLst>
      <p:ext uri="{BB962C8B-B14F-4D97-AF65-F5344CB8AC3E}">
        <p14:creationId xmlns:p14="http://schemas.microsoft.com/office/powerpoint/2010/main" val="506005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73F416CD-8D86-2A93-7C1E-1736521DD7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hu-HU" dirty="0"/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7ACB1147-E422-A03E-153F-4CC36E96A6D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hu-HU"/>
          </a:p>
        </p:txBody>
      </p:sp>
      <p:pic>
        <p:nvPicPr>
          <p:cNvPr id="5" name="Kép 4" descr="A képen bolygó, Világűr, Föld, Égitest látható&#10;&#10;Automatikusan generált leírás">
            <a:extLst>
              <a:ext uri="{FF2B5EF4-FFF2-40B4-BE49-F238E27FC236}">
                <a16:creationId xmlns:a16="http://schemas.microsoft.com/office/drawing/2014/main" id="{A96A13E9-8236-9CF7-30BC-FDE8DB3004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9908"/>
            <a:ext cx="11900622" cy="6518183"/>
          </a:xfrm>
          <a:prstGeom prst="rect">
            <a:avLst/>
          </a:prstGeom>
        </p:spPr>
      </p:pic>
      <p:sp>
        <p:nvSpPr>
          <p:cNvPr id="4" name="Szövegdoboz 3">
            <a:extLst>
              <a:ext uri="{FF2B5EF4-FFF2-40B4-BE49-F238E27FC236}">
                <a16:creationId xmlns:a16="http://schemas.microsoft.com/office/drawing/2014/main" id="{EDFC0288-6DB8-4D3D-4824-5740BAE19C2A}"/>
              </a:ext>
            </a:extLst>
          </p:cNvPr>
          <p:cNvSpPr txBox="1"/>
          <p:nvPr/>
        </p:nvSpPr>
        <p:spPr>
          <a:xfrm>
            <a:off x="692726" y="1570645"/>
            <a:ext cx="19026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2800" b="1" i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</a:rPr>
              <a:t>Ugye</a:t>
            </a:r>
          </a:p>
          <a:p>
            <a:pPr algn="ctr"/>
            <a:r>
              <a:rPr lang="hu-HU" sz="2800" b="1" i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</a:rPr>
              <a:t>Csodás</a:t>
            </a:r>
          </a:p>
          <a:p>
            <a:pPr algn="ctr"/>
            <a:r>
              <a:rPr lang="hu-HU" sz="2800" b="1" i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</a:rPr>
              <a:t>?</a:t>
            </a:r>
          </a:p>
        </p:txBody>
      </p:sp>
      <p:sp>
        <p:nvSpPr>
          <p:cNvPr id="6" name="Szövegdoboz 5">
            <a:extLst>
              <a:ext uri="{FF2B5EF4-FFF2-40B4-BE49-F238E27FC236}">
                <a16:creationId xmlns:a16="http://schemas.microsoft.com/office/drawing/2014/main" id="{3E8F8400-9EBF-731C-68DB-50451AAF118D}"/>
              </a:ext>
            </a:extLst>
          </p:cNvPr>
          <p:cNvSpPr txBox="1"/>
          <p:nvPr/>
        </p:nvSpPr>
        <p:spPr>
          <a:xfrm>
            <a:off x="341745" y="4664364"/>
            <a:ext cx="2724728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2800" b="1" i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Vigyázzunk</a:t>
            </a:r>
          </a:p>
          <a:p>
            <a:pPr algn="ctr"/>
            <a:r>
              <a:rPr lang="hu-HU" sz="2800" b="1" i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Rá</a:t>
            </a:r>
          </a:p>
          <a:p>
            <a:pPr algn="ctr"/>
            <a:r>
              <a:rPr lang="hu-HU" sz="3600" b="1" i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!</a:t>
            </a:r>
          </a:p>
        </p:txBody>
      </p:sp>
      <p:pic>
        <p:nvPicPr>
          <p:cNvPr id="8" name="Kép 7" descr="A képen embléma, szimbólum, Védjegy, Grafika látható&#10;&#10;Automatikusan generált leírás">
            <a:extLst>
              <a:ext uri="{FF2B5EF4-FFF2-40B4-BE49-F238E27FC236}">
                <a16:creationId xmlns:a16="http://schemas.microsoft.com/office/drawing/2014/main" id="{5D3DD846-8549-02D7-EF74-455C037724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6953" y="386469"/>
            <a:ext cx="2401625" cy="2427461"/>
          </a:xfrm>
          <a:prstGeom prst="rect">
            <a:avLst/>
          </a:prstGeom>
        </p:spPr>
      </p:pic>
      <p:pic>
        <p:nvPicPr>
          <p:cNvPr id="10" name="Kép 9" descr="A képen Animációs film, clipart, Animáció, Állatfigura látható&#10;&#10;Automatikusan generált leírás">
            <a:extLst>
              <a:ext uri="{FF2B5EF4-FFF2-40B4-BE49-F238E27FC236}">
                <a16:creationId xmlns:a16="http://schemas.microsoft.com/office/drawing/2014/main" id="{0433A242-23A6-6EF2-F748-D4E8A8E0F4D5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056" y="3054081"/>
            <a:ext cx="1508105" cy="1508105"/>
          </a:xfrm>
          <a:prstGeom prst="rect">
            <a:avLst/>
          </a:prstGeom>
        </p:spPr>
      </p:pic>
      <p:pic>
        <p:nvPicPr>
          <p:cNvPr id="12" name="Kép 11" descr="A képen művészet, képernyőkép, Grafika látható&#10;&#10;Automatikusan generált leírás">
            <a:extLst>
              <a:ext uri="{FF2B5EF4-FFF2-40B4-BE49-F238E27FC236}">
                <a16:creationId xmlns:a16="http://schemas.microsoft.com/office/drawing/2014/main" id="{C255C728-4E7A-EA0C-F28E-340A98142C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6954" y="3808133"/>
            <a:ext cx="2401624" cy="255290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Szövegdoboz 12">
            <a:extLst>
              <a:ext uri="{FF2B5EF4-FFF2-40B4-BE49-F238E27FC236}">
                <a16:creationId xmlns:a16="http://schemas.microsoft.com/office/drawing/2014/main" id="{082D1145-FAB5-BC51-E3DE-E2984CBCAE8C}"/>
              </a:ext>
            </a:extLst>
          </p:cNvPr>
          <p:cNvSpPr txBox="1"/>
          <p:nvPr/>
        </p:nvSpPr>
        <p:spPr>
          <a:xfrm>
            <a:off x="10446327" y="5837383"/>
            <a:ext cx="1136073" cy="276999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hu-HU" sz="1200" i="1" dirty="0">
                <a:solidFill>
                  <a:schemeClr val="bg1">
                    <a:lumMod val="95000"/>
                  </a:schemeClr>
                </a:solidFill>
                <a:latin typeface="Arial Black" panose="020B0A04020102020204" pitchFamily="34" charset="0"/>
              </a:rPr>
              <a:t>Szolgálunk</a:t>
            </a:r>
          </a:p>
        </p:txBody>
      </p:sp>
    </p:spTree>
    <p:extLst>
      <p:ext uri="{BB962C8B-B14F-4D97-AF65-F5344CB8AC3E}">
        <p14:creationId xmlns:p14="http://schemas.microsoft.com/office/powerpoint/2010/main" val="834943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zövegdoboz 2">
            <a:extLst>
              <a:ext uri="{FF2B5EF4-FFF2-40B4-BE49-F238E27FC236}">
                <a16:creationId xmlns:a16="http://schemas.microsoft.com/office/drawing/2014/main" id="{E16EC892-9C3F-7F25-5061-D1DDFF3DEAC0}"/>
              </a:ext>
            </a:extLst>
          </p:cNvPr>
          <p:cNvSpPr txBox="1"/>
          <p:nvPr/>
        </p:nvSpPr>
        <p:spPr>
          <a:xfrm>
            <a:off x="1597891" y="258617"/>
            <a:ext cx="10058400" cy="56630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hu-HU" i="1" dirty="0">
                <a:latin typeface="Arial Black" panose="020B0A04020102020204" pitchFamily="34" charset="0"/>
              </a:rPr>
              <a:t>Az X generáció: az 1965–1980-ig születettek</a:t>
            </a:r>
          </a:p>
          <a:p>
            <a:pPr algn="ctr"/>
            <a:endParaRPr lang="hu-HU" i="1" dirty="0">
              <a:latin typeface="Arial Black" panose="020B0A04020102020204" pitchFamily="34" charset="0"/>
            </a:endParaRPr>
          </a:p>
          <a:p>
            <a:r>
              <a:rPr lang="hu-HU" dirty="0"/>
              <a:t>Nomádoknak vagy digitális bevándorlóknak is nevezik ezt a nemzedéket, mivel az őket követő generációk már a digitális kultúrába születtek bele, míg az X-ek gyerekkora a kütyük nélkül telt. A technológiai fejlődés a szemük előtt zajlott le, ők találkoztak először a számítógépek világával. Így elfogadják és professzionálisan használják a digitális világ eszközeit, de félig még a „múltban élnek”, nosztalgiával gondolnak vissza arra a korra, amikor a ma már mindent befolyásoló eszközök még nem léteztek.</a:t>
            </a:r>
          </a:p>
          <a:p>
            <a:r>
              <a:rPr lang="hu-HU" dirty="0"/>
              <a:t>Gyerekkorukban sokat voltak egyedül, korán önállóak lettek, és a barátok rendkívül </a:t>
            </a:r>
            <a:r>
              <a:rPr lang="hu-HU" dirty="0" err="1"/>
              <a:t>fontosak</a:t>
            </a:r>
            <a:r>
              <a:rPr lang="hu-HU" dirty="0"/>
              <a:t> számukra.</a:t>
            </a:r>
          </a:p>
          <a:p>
            <a:pPr algn="ctr"/>
            <a:r>
              <a:rPr lang="hu-HU" sz="2000" dirty="0">
                <a:solidFill>
                  <a:srgbClr val="FF0000"/>
                </a:solidFill>
                <a:latin typeface="Arial Black" panose="020B0A04020102020204" pitchFamily="34" charset="0"/>
              </a:rPr>
              <a:t>A kételkedés nemzedéke is ez,</a:t>
            </a:r>
          </a:p>
          <a:p>
            <a:pPr algn="ctr"/>
            <a:endParaRPr lang="hu-HU" dirty="0">
              <a:latin typeface="Arial Black" panose="020B0A04020102020204" pitchFamily="34" charset="0"/>
            </a:endParaRPr>
          </a:p>
          <a:p>
            <a:r>
              <a:rPr lang="hu-HU" dirty="0"/>
              <a:t>mivel számos változást éltek át. Az ő felnőttkorukra jól láthatóan megváltozott a korábbi status quo: a vallásosság szerepe csökkent, a nők és férfiak világban betöltött helye, nemi szerepei alakultak, a család és a családról való gondolkodás megváltozott. Később a csernobili katasztrófa ingatta meg a világ biztonságosságába vetett hitüket. Éppen ezért e generáció tagjai ismét csak törekednek a biztonság, stabilitás megteremtésére, a karrierben elért eredmények, a szakmai megbízhatóság fontos számukra. Sokan közülük lelkiismeretesek mind munkájukban, mind a magánéletükben: mindenhol a legjobbak szeretnének lenni. Saját igényeiket viszont gyakran háttérbe szorítják, például rengeteget dolgoznak akkor is, ha nem fizetik meg őket kellőképpen.</a:t>
            </a:r>
          </a:p>
        </p:txBody>
      </p:sp>
    </p:spTree>
    <p:extLst>
      <p:ext uri="{BB962C8B-B14F-4D97-AF65-F5344CB8AC3E}">
        <p14:creationId xmlns:p14="http://schemas.microsoft.com/office/powerpoint/2010/main" val="1415708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Kép 2" descr="A képen gömb, művészet, lámpa, visszatükrözés látható&#10;&#10;Automatikusan generált leírás">
            <a:extLst>
              <a:ext uri="{FF2B5EF4-FFF2-40B4-BE49-F238E27FC236}">
                <a16:creationId xmlns:a16="http://schemas.microsoft.com/office/drawing/2014/main" id="{471BC118-882C-204C-D3C7-31A932CCDE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7" r="5297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5" name="Kép 4" descr="A képen művészet, képernyőkép, Grafika látható&#10;&#10;Automatikusan generált leírás">
            <a:extLst>
              <a:ext uri="{FF2B5EF4-FFF2-40B4-BE49-F238E27FC236}">
                <a16:creationId xmlns:a16="http://schemas.microsoft.com/office/drawing/2014/main" id="{EE088D9C-2161-54EE-3090-A2C4BB22630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01" b="13163"/>
          <a:stretch/>
        </p:blipFill>
        <p:spPr>
          <a:xfrm rot="20939300">
            <a:off x="195286" y="114300"/>
            <a:ext cx="2462189" cy="216168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53985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 descr="A képen nagymacska, emlős, oroszlán, Nagymacskák látható&#10;&#10;Automatikusan generált leírás">
            <a:extLst>
              <a:ext uri="{FF2B5EF4-FFF2-40B4-BE49-F238E27FC236}">
                <a16:creationId xmlns:a16="http://schemas.microsoft.com/office/drawing/2014/main" id="{B230FA1E-DD55-9DAC-C5D3-DE2B3E7138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13" b="4420"/>
          <a:stretch/>
        </p:blipFill>
        <p:spPr>
          <a:xfrm>
            <a:off x="3590925" y="962024"/>
            <a:ext cx="5010150" cy="4972051"/>
          </a:xfrm>
          <a:prstGeom prst="rect">
            <a:avLst/>
          </a:prstGeom>
        </p:spPr>
      </p:pic>
      <p:pic>
        <p:nvPicPr>
          <p:cNvPr id="5" name="Kép 4" descr="A képen embléma, szimbólum, Védjegy, Grafika látható&#10;&#10;Automatikusan generált leírás">
            <a:extLst>
              <a:ext uri="{FF2B5EF4-FFF2-40B4-BE49-F238E27FC236}">
                <a16:creationId xmlns:a16="http://schemas.microsoft.com/office/drawing/2014/main" id="{84BE04C9-FA97-E780-2AF4-BAA5B16B16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9106" y="4229100"/>
            <a:ext cx="2532699" cy="2559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40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 descr="A képen édesség látható&#10;&#10;Automatikusan generált leírás alacsony megbízhatósággal">
            <a:extLst>
              <a:ext uri="{FF2B5EF4-FFF2-40B4-BE49-F238E27FC236}">
                <a16:creationId xmlns:a16="http://schemas.microsoft.com/office/drawing/2014/main" id="{DC6952FD-ACBA-2535-CD3F-9A9ACFBAE5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4661" y="-59504"/>
            <a:ext cx="7763070" cy="6818563"/>
          </a:xfrm>
          <a:prstGeom prst="rect">
            <a:avLst/>
          </a:prstGeom>
        </p:spPr>
      </p:pic>
      <p:sp>
        <p:nvSpPr>
          <p:cNvPr id="2" name="Szövegdoboz 1">
            <a:extLst>
              <a:ext uri="{FF2B5EF4-FFF2-40B4-BE49-F238E27FC236}">
                <a16:creationId xmlns:a16="http://schemas.microsoft.com/office/drawing/2014/main" id="{4B555194-5FBB-3F1E-8D87-E5FA4386B022}"/>
              </a:ext>
            </a:extLst>
          </p:cNvPr>
          <p:cNvSpPr txBox="1"/>
          <p:nvPr/>
        </p:nvSpPr>
        <p:spPr>
          <a:xfrm>
            <a:off x="184727" y="5181600"/>
            <a:ext cx="33250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4000" i="1" dirty="0">
                <a:solidFill>
                  <a:srgbClr val="002060"/>
                </a:solidFill>
                <a:latin typeface="Arial Black" panose="020B0A04020102020204" pitchFamily="34" charset="0"/>
              </a:rPr>
              <a:t>Köszönöm</a:t>
            </a:r>
          </a:p>
        </p:txBody>
      </p:sp>
      <p:sp>
        <p:nvSpPr>
          <p:cNvPr id="4" name="Szövegdoboz 3">
            <a:extLst>
              <a:ext uri="{FF2B5EF4-FFF2-40B4-BE49-F238E27FC236}">
                <a16:creationId xmlns:a16="http://schemas.microsoft.com/office/drawing/2014/main" id="{B653C8E5-8618-BA07-A479-FF00F85C14A4}"/>
              </a:ext>
            </a:extLst>
          </p:cNvPr>
          <p:cNvSpPr txBox="1"/>
          <p:nvPr/>
        </p:nvSpPr>
        <p:spPr>
          <a:xfrm>
            <a:off x="5754255" y="5403273"/>
            <a:ext cx="905164" cy="13142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8000" i="1" dirty="0">
                <a:solidFill>
                  <a:srgbClr val="002060"/>
                </a:solidFill>
                <a:latin typeface="Arial Black" panose="020B0A04020102020204" pitchFamily="34" charset="0"/>
              </a:rPr>
              <a:t>a</a:t>
            </a:r>
          </a:p>
        </p:txBody>
      </p:sp>
      <p:sp>
        <p:nvSpPr>
          <p:cNvPr id="5" name="Szövegdoboz 4">
            <a:extLst>
              <a:ext uri="{FF2B5EF4-FFF2-40B4-BE49-F238E27FC236}">
                <a16:creationId xmlns:a16="http://schemas.microsoft.com/office/drawing/2014/main" id="{71C854C6-9C83-7FB6-F824-9B6DAB2BEB9F}"/>
              </a:ext>
            </a:extLst>
          </p:cNvPr>
          <p:cNvSpPr txBox="1"/>
          <p:nvPr/>
        </p:nvSpPr>
        <p:spPr>
          <a:xfrm>
            <a:off x="8164945" y="5181600"/>
            <a:ext cx="40270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3600" i="1" dirty="0">
                <a:solidFill>
                  <a:srgbClr val="002060"/>
                </a:solidFill>
                <a:latin typeface="Arial Black" panose="020B0A04020102020204" pitchFamily="34" charset="0"/>
              </a:rPr>
              <a:t>Figyelmeteket!</a:t>
            </a:r>
          </a:p>
        </p:txBody>
      </p:sp>
      <p:pic>
        <p:nvPicPr>
          <p:cNvPr id="7" name="Kép 6" descr="A képen embléma, szimbólum, Védjegy, Grafika látható&#10;&#10;Automatikusan generált leírás">
            <a:extLst>
              <a:ext uri="{FF2B5EF4-FFF2-40B4-BE49-F238E27FC236}">
                <a16:creationId xmlns:a16="http://schemas.microsoft.com/office/drawing/2014/main" id="{AF10FCE1-9540-40FC-3AD9-4565A2EAC9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7056" y="1268602"/>
            <a:ext cx="4274808" cy="4320796"/>
          </a:xfrm>
          <a:prstGeom prst="rect">
            <a:avLst/>
          </a:prstGeom>
        </p:spPr>
      </p:pic>
      <p:pic>
        <p:nvPicPr>
          <p:cNvPr id="9" name="Kép 8" descr="A képen emlős, nagymacska, oroszlán, Nagymacskák látható&#10;&#10;Automatikusan generált leírás">
            <a:extLst>
              <a:ext uri="{FF2B5EF4-FFF2-40B4-BE49-F238E27FC236}">
                <a16:creationId xmlns:a16="http://schemas.microsoft.com/office/drawing/2014/main" id="{45A354A2-9B4D-53F7-CAC6-1532394889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40" y="3193728"/>
            <a:ext cx="2982131" cy="223659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Kép 10" descr="A képen szimbólum, embléma, jelvény, címerpajzs látható&#10;&#10;Automatikusan generált leírás">
            <a:extLst>
              <a:ext uri="{FF2B5EF4-FFF2-40B4-BE49-F238E27FC236}">
                <a16:creationId xmlns:a16="http://schemas.microsoft.com/office/drawing/2014/main" id="{41565601-B31F-E916-37C8-60BA27F16879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71208">
            <a:off x="9394343" y="2923435"/>
            <a:ext cx="2381250" cy="2381250"/>
          </a:xfrm>
          <a:prstGeom prst="rect">
            <a:avLst/>
          </a:prstGeom>
        </p:spPr>
      </p:pic>
      <p:pic>
        <p:nvPicPr>
          <p:cNvPr id="12" name="Kép 11">
            <a:extLst>
              <a:ext uri="{FF2B5EF4-FFF2-40B4-BE49-F238E27FC236}">
                <a16:creationId xmlns:a16="http://schemas.microsoft.com/office/drawing/2014/main" id="{90A79369-A585-22CF-B8A5-E2599D4A875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304801"/>
            <a:ext cx="2631128" cy="1527596"/>
          </a:xfrm>
          <a:prstGeom prst="rect">
            <a:avLst/>
          </a:prstGeom>
        </p:spPr>
      </p:pic>
      <p:pic>
        <p:nvPicPr>
          <p:cNvPr id="14" name="Kép 13" descr="A képen repülőgép, közlekedés, gyalu, Légcsavaros repülőgép látható&#10;&#10;Automatikusan generált leírás">
            <a:extLst>
              <a:ext uri="{FF2B5EF4-FFF2-40B4-BE49-F238E27FC236}">
                <a16:creationId xmlns:a16="http://schemas.microsoft.com/office/drawing/2014/main" id="{EE8B612D-334C-BC74-0A89-0609CD44171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4932" y="5827931"/>
            <a:ext cx="2344494" cy="841220"/>
          </a:xfrm>
          <a:prstGeom prst="rect">
            <a:avLst/>
          </a:prstGeom>
        </p:spPr>
      </p:pic>
      <p:pic>
        <p:nvPicPr>
          <p:cNvPr id="8" name="Kép 7" descr="A képen művészet, emlős látható&#10;&#10;Automatikusan generált leírás">
            <a:extLst>
              <a:ext uri="{FF2B5EF4-FFF2-40B4-BE49-F238E27FC236}">
                <a16:creationId xmlns:a16="http://schemas.microsoft.com/office/drawing/2014/main" id="{40161FC1-59BE-EE88-6973-83939A867D3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9635" y="104365"/>
            <a:ext cx="2080491" cy="2080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52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Kép 2" descr="A képen Neon, személy, fog, lámpa látható&#10;&#10;Automatikusan generált leírás">
            <a:extLst>
              <a:ext uri="{FF2B5EF4-FFF2-40B4-BE49-F238E27FC236}">
                <a16:creationId xmlns:a16="http://schemas.microsoft.com/office/drawing/2014/main" id="{B0E74EFB-A9C7-85DC-695A-4E98D56DEEB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9" b="2446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Szövegdoboz 3">
            <a:extLst>
              <a:ext uri="{FF2B5EF4-FFF2-40B4-BE49-F238E27FC236}">
                <a16:creationId xmlns:a16="http://schemas.microsoft.com/office/drawing/2014/main" id="{A140CF98-497E-2E0D-55F8-5F2347208EFD}"/>
              </a:ext>
            </a:extLst>
          </p:cNvPr>
          <p:cNvSpPr txBox="1"/>
          <p:nvPr/>
        </p:nvSpPr>
        <p:spPr>
          <a:xfrm>
            <a:off x="646545" y="4137892"/>
            <a:ext cx="3468255" cy="830997"/>
          </a:xfrm>
          <a:prstGeom prst="rect">
            <a:avLst/>
          </a:prstGeom>
          <a:noFill/>
        </p:spPr>
        <p:txBody>
          <a:bodyPr wrap="square" rtlCol="0">
            <a:prstTxWarp prst="textWave2">
              <a:avLst/>
            </a:prstTxWarp>
            <a:spAutoFit/>
          </a:bodyPr>
          <a:lstStyle/>
          <a:p>
            <a:pPr algn="ctr"/>
            <a:r>
              <a:rPr lang="hu-HU" sz="4800" b="1" i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Szép</a:t>
            </a:r>
          </a:p>
        </p:txBody>
      </p:sp>
      <p:sp>
        <p:nvSpPr>
          <p:cNvPr id="5" name="Szövegdoboz 4">
            <a:extLst>
              <a:ext uri="{FF2B5EF4-FFF2-40B4-BE49-F238E27FC236}">
                <a16:creationId xmlns:a16="http://schemas.microsoft.com/office/drawing/2014/main" id="{78B21AE0-C55A-8CBE-7C6E-D4732C3D95EA}"/>
              </a:ext>
            </a:extLst>
          </p:cNvPr>
          <p:cNvSpPr txBox="1"/>
          <p:nvPr/>
        </p:nvSpPr>
        <p:spPr>
          <a:xfrm>
            <a:off x="8460510" y="4045528"/>
            <a:ext cx="3269672" cy="1176304"/>
          </a:xfrm>
          <a:prstGeom prst="rect">
            <a:avLst/>
          </a:prstGeom>
          <a:noFill/>
        </p:spPr>
        <p:txBody>
          <a:bodyPr wrap="square" rtlCol="0">
            <a:prstTxWarp prst="textWave2">
              <a:avLst/>
            </a:prstTxWarp>
            <a:spAutoFit/>
          </a:bodyPr>
          <a:lstStyle/>
          <a:p>
            <a:pPr algn="ctr"/>
            <a:r>
              <a:rPr lang="hu-HU" sz="4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Estét !</a:t>
            </a:r>
          </a:p>
        </p:txBody>
      </p:sp>
      <p:pic>
        <p:nvPicPr>
          <p:cNvPr id="7" name="Kép 6" descr="A képen művészet, képernyőkép, Grafika látható&#10;&#10;Automatikusan generált leírás">
            <a:extLst>
              <a:ext uri="{FF2B5EF4-FFF2-40B4-BE49-F238E27FC236}">
                <a16:creationId xmlns:a16="http://schemas.microsoft.com/office/drawing/2014/main" id="{74DBC834-3F3E-6891-770B-B43FE0AE14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4437" y="101600"/>
            <a:ext cx="1958108" cy="2078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750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-té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3" Type="http://schemas.microsoft.com/office/2011/relationships/webextension" Target="webextension3.xml"/><Relationship Id="rId2" Type="http://schemas.microsoft.com/office/2011/relationships/webextension" Target="webextension2.xml"/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2">
    <wetp:webextensionref xmlns:r="http://schemas.openxmlformats.org/officeDocument/2006/relationships" r:id="rId1"/>
  </wetp:taskpane>
  <wetp:taskpane dockstate="right" visibility="0" width="350" row="2">
    <wetp:webextensionref xmlns:r="http://schemas.openxmlformats.org/officeDocument/2006/relationships" r:id="rId2"/>
  </wetp:taskpane>
  <wetp:taskpane dockstate="right" visibility="0" width="350" row="2">
    <wetp:webextensionref xmlns:r="http://schemas.openxmlformats.org/officeDocument/2006/relationships" r:id="rId3"/>
  </wetp:taskpane>
</wetp:taskpanes>
</file>

<file path=ppt/webextensions/webextension1.xml><?xml version="1.0" encoding="utf-8"?>
<we:webextension xmlns:we="http://schemas.microsoft.com/office/webextensions/webextension/2010/11" id="{E7749438-5B68-4F4E-A129-5C22A95DCAAD}">
  <we:reference id="wa200005566" version="3.0.0.2" store="hu-HU" storeType="OMEX"/>
  <we:alternateReferences>
    <we:reference id="wa200005566" version="3.0.0.2" store="wa200005566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CC1CB21C-EB62-482A-B665-5EC2E1A92FE0}">
  <we:reference id="wa104379997" version="3.0.0.0" store="hu-HU" storeType="OMEX"/>
  <we:alternateReferences>
    <we:reference id="wa104379997" version="3.0.0.0" store="wa104379997" storeType="OMEX"/>
  </we:alternateReferences>
  <we:properties/>
  <we:bindings/>
  <we:snapshot xmlns:r="http://schemas.openxmlformats.org/officeDocument/2006/relationships"/>
</we:webextension>
</file>

<file path=ppt/webextensions/webextension3.xml><?xml version="1.0" encoding="utf-8"?>
<we:webextension xmlns:we="http://schemas.microsoft.com/office/webextensions/webextension/2010/11" id="{4F795A4D-DDF8-4247-938A-D66198D7E5CD}">
  <we:reference id="wa104381063" version="1.0.0.1" store="hu-HU" storeType="OMEX"/>
  <we:alternateReferences>
    <we:reference id="wa104381063" version="1.0.0.1" store="wa104381063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611</TotalTime>
  <Words>824</Words>
  <Application>Microsoft Office PowerPoint</Application>
  <PresentationFormat>Szélesvásznú</PresentationFormat>
  <Paragraphs>79</Paragraphs>
  <Slides>38</Slides>
  <Notes>0</Notes>
  <HiddenSlides>0</HiddenSlides>
  <MMClips>2</MMClips>
  <ScaleCrop>false</ScaleCrop>
  <HeadingPairs>
    <vt:vector size="6" baseType="variant">
      <vt:variant>
        <vt:lpstr>Használt betűtípusok</vt:lpstr>
      </vt:variant>
      <vt:variant>
        <vt:i4>6</vt:i4>
      </vt:variant>
      <vt:variant>
        <vt:lpstr>Téma</vt:lpstr>
      </vt:variant>
      <vt:variant>
        <vt:i4>1</vt:i4>
      </vt:variant>
      <vt:variant>
        <vt:lpstr>Diacímek</vt:lpstr>
      </vt:variant>
      <vt:variant>
        <vt:i4>38</vt:i4>
      </vt:variant>
    </vt:vector>
  </HeadingPairs>
  <TitlesOfParts>
    <vt:vector size="45" baseType="lpstr">
      <vt:lpstr>Aptos</vt:lpstr>
      <vt:lpstr>Aptos Black</vt:lpstr>
      <vt:lpstr>Aptos Display</vt:lpstr>
      <vt:lpstr>Arial</vt:lpstr>
      <vt:lpstr>Arial Black</vt:lpstr>
      <vt:lpstr>Montserrat</vt:lpstr>
      <vt:lpstr>Office-téma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PowerPoint-bemutató</dc:title>
  <dc:creator>János Róbert Süle</dc:creator>
  <cp:lastModifiedBy>János Róbert Süle</cp:lastModifiedBy>
  <cp:revision>60</cp:revision>
  <dcterms:created xsi:type="dcterms:W3CDTF">2024-04-24T16:47:14Z</dcterms:created>
  <dcterms:modified xsi:type="dcterms:W3CDTF">2024-06-03T19:59:27Z</dcterms:modified>
</cp:coreProperties>
</file>